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5" r:id="rId2"/>
    <p:sldId id="259" r:id="rId3"/>
    <p:sldId id="257" r:id="rId4"/>
    <p:sldId id="258" r:id="rId5"/>
    <p:sldId id="260" r:id="rId6"/>
    <p:sldId id="262" r:id="rId7"/>
    <p:sldId id="261" r:id="rId8"/>
    <p:sldId id="269" r:id="rId9"/>
    <p:sldId id="270" r:id="rId10"/>
    <p:sldId id="273" r:id="rId11"/>
    <p:sldId id="274" r:id="rId12"/>
    <p:sldId id="263" r:id="rId13"/>
    <p:sldId id="275" r:id="rId14"/>
    <p:sldId id="276" r:id="rId15"/>
    <p:sldId id="272" r:id="rId16"/>
    <p:sldId id="277" r:id="rId17"/>
    <p:sldId id="264" r:id="rId18"/>
    <p:sldId id="266" r:id="rId19"/>
    <p:sldId id="267" r:id="rId20"/>
    <p:sldId id="268"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D2A0F-82F4-4B43-9F01-20EB24B1F21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C0F7116-C6D8-4247-99CA-9C691C931A4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BD16309-F3D1-4935-929E-C1E2351FBD89}"/>
              </a:ext>
            </a:extLst>
          </p:cNvPr>
          <p:cNvSpPr>
            <a:spLocks noGrp="1"/>
          </p:cNvSpPr>
          <p:nvPr>
            <p:ph type="dt" sz="half" idx="10"/>
          </p:nvPr>
        </p:nvSpPr>
        <p:spPr/>
        <p:txBody>
          <a:bodyPr/>
          <a:lstStyle/>
          <a:p>
            <a:fld id="{8BF91A52-7CA6-42FD-9B37-EC52E812092F}" type="datetimeFigureOut">
              <a:rPr lang="en-GB" smtClean="0"/>
              <a:t>05/11/2023</a:t>
            </a:fld>
            <a:endParaRPr lang="en-GB"/>
          </a:p>
        </p:txBody>
      </p:sp>
      <p:sp>
        <p:nvSpPr>
          <p:cNvPr id="5" name="Footer Placeholder 4">
            <a:extLst>
              <a:ext uri="{FF2B5EF4-FFF2-40B4-BE49-F238E27FC236}">
                <a16:creationId xmlns:a16="http://schemas.microsoft.com/office/drawing/2014/main" id="{BCE46EE5-497C-436A-951B-080EB14EE43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E42DCFE-FFBF-44F5-B096-947AD7386905}"/>
              </a:ext>
            </a:extLst>
          </p:cNvPr>
          <p:cNvSpPr>
            <a:spLocks noGrp="1"/>
          </p:cNvSpPr>
          <p:nvPr>
            <p:ph type="sldNum" sz="quarter" idx="12"/>
          </p:nvPr>
        </p:nvSpPr>
        <p:spPr/>
        <p:txBody>
          <a:bodyPr/>
          <a:lstStyle/>
          <a:p>
            <a:fld id="{FE154457-756E-413B-A11D-7A979FA9C5B7}" type="slidenum">
              <a:rPr lang="en-GB" smtClean="0"/>
              <a:t>‹#›</a:t>
            </a:fld>
            <a:endParaRPr lang="en-GB"/>
          </a:p>
        </p:txBody>
      </p:sp>
    </p:spTree>
    <p:extLst>
      <p:ext uri="{BB962C8B-B14F-4D97-AF65-F5344CB8AC3E}">
        <p14:creationId xmlns:p14="http://schemas.microsoft.com/office/powerpoint/2010/main" val="2553276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55CA8-5031-47A2-9FBA-6724388385C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DEAAB37-1E59-4536-BBC2-9FAB7EEA5C08}"/>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E22771B-3490-4182-8D61-2FD61C60A80F}"/>
              </a:ext>
            </a:extLst>
          </p:cNvPr>
          <p:cNvSpPr>
            <a:spLocks noGrp="1"/>
          </p:cNvSpPr>
          <p:nvPr>
            <p:ph type="dt" sz="half" idx="10"/>
          </p:nvPr>
        </p:nvSpPr>
        <p:spPr/>
        <p:txBody>
          <a:bodyPr/>
          <a:lstStyle/>
          <a:p>
            <a:fld id="{8BF91A52-7CA6-42FD-9B37-EC52E812092F}" type="datetimeFigureOut">
              <a:rPr lang="en-GB" smtClean="0"/>
              <a:t>05/11/2023</a:t>
            </a:fld>
            <a:endParaRPr lang="en-GB"/>
          </a:p>
        </p:txBody>
      </p:sp>
      <p:sp>
        <p:nvSpPr>
          <p:cNvPr id="5" name="Footer Placeholder 4">
            <a:extLst>
              <a:ext uri="{FF2B5EF4-FFF2-40B4-BE49-F238E27FC236}">
                <a16:creationId xmlns:a16="http://schemas.microsoft.com/office/drawing/2014/main" id="{A18B64D8-B2AB-49F0-903A-CAD561123DF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5B56CC8-5948-4B12-8C27-847165DA24A3}"/>
              </a:ext>
            </a:extLst>
          </p:cNvPr>
          <p:cNvSpPr>
            <a:spLocks noGrp="1"/>
          </p:cNvSpPr>
          <p:nvPr>
            <p:ph type="sldNum" sz="quarter" idx="12"/>
          </p:nvPr>
        </p:nvSpPr>
        <p:spPr/>
        <p:txBody>
          <a:bodyPr/>
          <a:lstStyle/>
          <a:p>
            <a:fld id="{FE154457-756E-413B-A11D-7A979FA9C5B7}" type="slidenum">
              <a:rPr lang="en-GB" smtClean="0"/>
              <a:t>‹#›</a:t>
            </a:fld>
            <a:endParaRPr lang="en-GB"/>
          </a:p>
        </p:txBody>
      </p:sp>
    </p:spTree>
    <p:extLst>
      <p:ext uri="{BB962C8B-B14F-4D97-AF65-F5344CB8AC3E}">
        <p14:creationId xmlns:p14="http://schemas.microsoft.com/office/powerpoint/2010/main" val="24618797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AF1185D-D086-405D-BFA9-CBC392E0A86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3EF67B4-1BEB-4674-B13A-B3DBA4886407}"/>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9D7DC21-8CFA-4415-9C9A-6DDE5EB14E91}"/>
              </a:ext>
            </a:extLst>
          </p:cNvPr>
          <p:cNvSpPr>
            <a:spLocks noGrp="1"/>
          </p:cNvSpPr>
          <p:nvPr>
            <p:ph type="dt" sz="half" idx="10"/>
          </p:nvPr>
        </p:nvSpPr>
        <p:spPr/>
        <p:txBody>
          <a:bodyPr/>
          <a:lstStyle/>
          <a:p>
            <a:fld id="{8BF91A52-7CA6-42FD-9B37-EC52E812092F}" type="datetimeFigureOut">
              <a:rPr lang="en-GB" smtClean="0"/>
              <a:t>05/11/2023</a:t>
            </a:fld>
            <a:endParaRPr lang="en-GB"/>
          </a:p>
        </p:txBody>
      </p:sp>
      <p:sp>
        <p:nvSpPr>
          <p:cNvPr id="5" name="Footer Placeholder 4">
            <a:extLst>
              <a:ext uri="{FF2B5EF4-FFF2-40B4-BE49-F238E27FC236}">
                <a16:creationId xmlns:a16="http://schemas.microsoft.com/office/drawing/2014/main" id="{34B9F23B-1158-43AC-936A-42F532C3AC3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03D205A-FAF8-416C-9C89-43723C795721}"/>
              </a:ext>
            </a:extLst>
          </p:cNvPr>
          <p:cNvSpPr>
            <a:spLocks noGrp="1"/>
          </p:cNvSpPr>
          <p:nvPr>
            <p:ph type="sldNum" sz="quarter" idx="12"/>
          </p:nvPr>
        </p:nvSpPr>
        <p:spPr/>
        <p:txBody>
          <a:bodyPr/>
          <a:lstStyle/>
          <a:p>
            <a:fld id="{FE154457-756E-413B-A11D-7A979FA9C5B7}" type="slidenum">
              <a:rPr lang="en-GB" smtClean="0"/>
              <a:t>‹#›</a:t>
            </a:fld>
            <a:endParaRPr lang="en-GB"/>
          </a:p>
        </p:txBody>
      </p:sp>
    </p:spTree>
    <p:extLst>
      <p:ext uri="{BB962C8B-B14F-4D97-AF65-F5344CB8AC3E}">
        <p14:creationId xmlns:p14="http://schemas.microsoft.com/office/powerpoint/2010/main" val="24882033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B8530-E70E-4D36-A832-AB9EF6359BE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FACD278-D73C-4D66-BE2B-AACF9D6207B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2B1495E-B6ED-4922-A942-49A6DFA02FB5}"/>
              </a:ext>
            </a:extLst>
          </p:cNvPr>
          <p:cNvSpPr>
            <a:spLocks noGrp="1"/>
          </p:cNvSpPr>
          <p:nvPr>
            <p:ph type="dt" sz="half" idx="10"/>
          </p:nvPr>
        </p:nvSpPr>
        <p:spPr/>
        <p:txBody>
          <a:bodyPr/>
          <a:lstStyle/>
          <a:p>
            <a:fld id="{8BF91A52-7CA6-42FD-9B37-EC52E812092F}" type="datetimeFigureOut">
              <a:rPr lang="en-GB" smtClean="0"/>
              <a:t>05/11/2023</a:t>
            </a:fld>
            <a:endParaRPr lang="en-GB"/>
          </a:p>
        </p:txBody>
      </p:sp>
      <p:sp>
        <p:nvSpPr>
          <p:cNvPr id="5" name="Footer Placeholder 4">
            <a:extLst>
              <a:ext uri="{FF2B5EF4-FFF2-40B4-BE49-F238E27FC236}">
                <a16:creationId xmlns:a16="http://schemas.microsoft.com/office/drawing/2014/main" id="{D4F17E55-B857-4BF2-A037-982FC66137A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942F27F-D154-47F3-B072-FDABC9504DAA}"/>
              </a:ext>
            </a:extLst>
          </p:cNvPr>
          <p:cNvSpPr>
            <a:spLocks noGrp="1"/>
          </p:cNvSpPr>
          <p:nvPr>
            <p:ph type="sldNum" sz="quarter" idx="12"/>
          </p:nvPr>
        </p:nvSpPr>
        <p:spPr/>
        <p:txBody>
          <a:bodyPr/>
          <a:lstStyle/>
          <a:p>
            <a:fld id="{FE154457-756E-413B-A11D-7A979FA9C5B7}" type="slidenum">
              <a:rPr lang="en-GB" smtClean="0"/>
              <a:t>‹#›</a:t>
            </a:fld>
            <a:endParaRPr lang="en-GB"/>
          </a:p>
        </p:txBody>
      </p:sp>
    </p:spTree>
    <p:extLst>
      <p:ext uri="{BB962C8B-B14F-4D97-AF65-F5344CB8AC3E}">
        <p14:creationId xmlns:p14="http://schemas.microsoft.com/office/powerpoint/2010/main" val="950681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EF5622-CBA1-4385-9A43-1BFDC87B0A6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D785E149-2EB7-41A5-81C9-06E90467088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682E4B2-C35A-4BA7-BD29-6C0A0D494305}"/>
              </a:ext>
            </a:extLst>
          </p:cNvPr>
          <p:cNvSpPr>
            <a:spLocks noGrp="1"/>
          </p:cNvSpPr>
          <p:nvPr>
            <p:ph type="dt" sz="half" idx="10"/>
          </p:nvPr>
        </p:nvSpPr>
        <p:spPr/>
        <p:txBody>
          <a:bodyPr/>
          <a:lstStyle/>
          <a:p>
            <a:fld id="{8BF91A52-7CA6-42FD-9B37-EC52E812092F}" type="datetimeFigureOut">
              <a:rPr lang="en-GB" smtClean="0"/>
              <a:t>05/11/2023</a:t>
            </a:fld>
            <a:endParaRPr lang="en-GB"/>
          </a:p>
        </p:txBody>
      </p:sp>
      <p:sp>
        <p:nvSpPr>
          <p:cNvPr id="5" name="Footer Placeholder 4">
            <a:extLst>
              <a:ext uri="{FF2B5EF4-FFF2-40B4-BE49-F238E27FC236}">
                <a16:creationId xmlns:a16="http://schemas.microsoft.com/office/drawing/2014/main" id="{0E23B3F8-ABDB-4AE7-8E30-A09C447152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67D9816-FF51-4AB6-9627-46E1686862A1}"/>
              </a:ext>
            </a:extLst>
          </p:cNvPr>
          <p:cNvSpPr>
            <a:spLocks noGrp="1"/>
          </p:cNvSpPr>
          <p:nvPr>
            <p:ph type="sldNum" sz="quarter" idx="12"/>
          </p:nvPr>
        </p:nvSpPr>
        <p:spPr/>
        <p:txBody>
          <a:bodyPr/>
          <a:lstStyle/>
          <a:p>
            <a:fld id="{FE154457-756E-413B-A11D-7A979FA9C5B7}" type="slidenum">
              <a:rPr lang="en-GB" smtClean="0"/>
              <a:t>‹#›</a:t>
            </a:fld>
            <a:endParaRPr lang="en-GB"/>
          </a:p>
        </p:txBody>
      </p:sp>
    </p:spTree>
    <p:extLst>
      <p:ext uri="{BB962C8B-B14F-4D97-AF65-F5344CB8AC3E}">
        <p14:creationId xmlns:p14="http://schemas.microsoft.com/office/powerpoint/2010/main" val="20929786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7428C2-636F-4724-AAE2-81F463D9503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F37B7EB-0DE2-42BA-B2CD-66993467AA30}"/>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048B062E-9A05-483B-9CF2-EBC67F98968E}"/>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1E89061-7088-4A6A-A93A-2763CAD183B6}"/>
              </a:ext>
            </a:extLst>
          </p:cNvPr>
          <p:cNvSpPr>
            <a:spLocks noGrp="1"/>
          </p:cNvSpPr>
          <p:nvPr>
            <p:ph type="dt" sz="half" idx="10"/>
          </p:nvPr>
        </p:nvSpPr>
        <p:spPr/>
        <p:txBody>
          <a:bodyPr/>
          <a:lstStyle/>
          <a:p>
            <a:fld id="{8BF91A52-7CA6-42FD-9B37-EC52E812092F}" type="datetimeFigureOut">
              <a:rPr lang="en-GB" smtClean="0"/>
              <a:t>05/11/2023</a:t>
            </a:fld>
            <a:endParaRPr lang="en-GB"/>
          </a:p>
        </p:txBody>
      </p:sp>
      <p:sp>
        <p:nvSpPr>
          <p:cNvPr id="6" name="Footer Placeholder 5">
            <a:extLst>
              <a:ext uri="{FF2B5EF4-FFF2-40B4-BE49-F238E27FC236}">
                <a16:creationId xmlns:a16="http://schemas.microsoft.com/office/drawing/2014/main" id="{88D57B70-7CC5-44C1-B4C1-9CDF795B82C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AB24459-5697-4FCC-AE76-2DFA363BF987}"/>
              </a:ext>
            </a:extLst>
          </p:cNvPr>
          <p:cNvSpPr>
            <a:spLocks noGrp="1"/>
          </p:cNvSpPr>
          <p:nvPr>
            <p:ph type="sldNum" sz="quarter" idx="12"/>
          </p:nvPr>
        </p:nvSpPr>
        <p:spPr/>
        <p:txBody>
          <a:bodyPr/>
          <a:lstStyle/>
          <a:p>
            <a:fld id="{FE154457-756E-413B-A11D-7A979FA9C5B7}" type="slidenum">
              <a:rPr lang="en-GB" smtClean="0"/>
              <a:t>‹#›</a:t>
            </a:fld>
            <a:endParaRPr lang="en-GB"/>
          </a:p>
        </p:txBody>
      </p:sp>
    </p:spTree>
    <p:extLst>
      <p:ext uri="{BB962C8B-B14F-4D97-AF65-F5344CB8AC3E}">
        <p14:creationId xmlns:p14="http://schemas.microsoft.com/office/powerpoint/2010/main" val="3451152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F3752C-4D22-49A6-BC2E-BC41502EC1D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8A8F1A5-856F-46DF-ABDD-B5A3FEB2825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D1294C7-D60F-4964-8C8D-41A09EAF70F7}"/>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7A47099-0858-4C20-9765-E02CAF5EB51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06398C6-7D68-4487-AC56-B892032CCB0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3EAAC77-2295-484D-9F1D-76D7121B4BC3}"/>
              </a:ext>
            </a:extLst>
          </p:cNvPr>
          <p:cNvSpPr>
            <a:spLocks noGrp="1"/>
          </p:cNvSpPr>
          <p:nvPr>
            <p:ph type="dt" sz="half" idx="10"/>
          </p:nvPr>
        </p:nvSpPr>
        <p:spPr/>
        <p:txBody>
          <a:bodyPr/>
          <a:lstStyle/>
          <a:p>
            <a:fld id="{8BF91A52-7CA6-42FD-9B37-EC52E812092F}" type="datetimeFigureOut">
              <a:rPr lang="en-GB" smtClean="0"/>
              <a:t>05/11/2023</a:t>
            </a:fld>
            <a:endParaRPr lang="en-GB"/>
          </a:p>
        </p:txBody>
      </p:sp>
      <p:sp>
        <p:nvSpPr>
          <p:cNvPr id="8" name="Footer Placeholder 7">
            <a:extLst>
              <a:ext uri="{FF2B5EF4-FFF2-40B4-BE49-F238E27FC236}">
                <a16:creationId xmlns:a16="http://schemas.microsoft.com/office/drawing/2014/main" id="{52401A56-364D-4F1A-8E9D-EB951D251348}"/>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29CBCF54-C3DB-4E91-AE56-DC195F9BA504}"/>
              </a:ext>
            </a:extLst>
          </p:cNvPr>
          <p:cNvSpPr>
            <a:spLocks noGrp="1"/>
          </p:cNvSpPr>
          <p:nvPr>
            <p:ph type="sldNum" sz="quarter" idx="12"/>
          </p:nvPr>
        </p:nvSpPr>
        <p:spPr/>
        <p:txBody>
          <a:bodyPr/>
          <a:lstStyle/>
          <a:p>
            <a:fld id="{FE154457-756E-413B-A11D-7A979FA9C5B7}" type="slidenum">
              <a:rPr lang="en-GB" smtClean="0"/>
              <a:t>‹#›</a:t>
            </a:fld>
            <a:endParaRPr lang="en-GB"/>
          </a:p>
        </p:txBody>
      </p:sp>
    </p:spTree>
    <p:extLst>
      <p:ext uri="{BB962C8B-B14F-4D97-AF65-F5344CB8AC3E}">
        <p14:creationId xmlns:p14="http://schemas.microsoft.com/office/powerpoint/2010/main" val="10886495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91612A-BB3D-4BFA-986E-E3363E25335A}"/>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70E9D439-E1FC-4FC7-8B0C-E5DFAF6B7DB0}"/>
              </a:ext>
            </a:extLst>
          </p:cNvPr>
          <p:cNvSpPr>
            <a:spLocks noGrp="1"/>
          </p:cNvSpPr>
          <p:nvPr>
            <p:ph type="dt" sz="half" idx="10"/>
          </p:nvPr>
        </p:nvSpPr>
        <p:spPr/>
        <p:txBody>
          <a:bodyPr/>
          <a:lstStyle/>
          <a:p>
            <a:fld id="{8BF91A52-7CA6-42FD-9B37-EC52E812092F}" type="datetimeFigureOut">
              <a:rPr lang="en-GB" smtClean="0"/>
              <a:t>05/11/2023</a:t>
            </a:fld>
            <a:endParaRPr lang="en-GB"/>
          </a:p>
        </p:txBody>
      </p:sp>
      <p:sp>
        <p:nvSpPr>
          <p:cNvPr id="4" name="Footer Placeholder 3">
            <a:extLst>
              <a:ext uri="{FF2B5EF4-FFF2-40B4-BE49-F238E27FC236}">
                <a16:creationId xmlns:a16="http://schemas.microsoft.com/office/drawing/2014/main" id="{8DFFC56B-C049-4B69-B55D-220963F3AFA8}"/>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B90C084-A435-4E93-93C6-2042A394B4E0}"/>
              </a:ext>
            </a:extLst>
          </p:cNvPr>
          <p:cNvSpPr>
            <a:spLocks noGrp="1"/>
          </p:cNvSpPr>
          <p:nvPr>
            <p:ph type="sldNum" sz="quarter" idx="12"/>
          </p:nvPr>
        </p:nvSpPr>
        <p:spPr/>
        <p:txBody>
          <a:bodyPr/>
          <a:lstStyle/>
          <a:p>
            <a:fld id="{FE154457-756E-413B-A11D-7A979FA9C5B7}" type="slidenum">
              <a:rPr lang="en-GB" smtClean="0"/>
              <a:t>‹#›</a:t>
            </a:fld>
            <a:endParaRPr lang="en-GB"/>
          </a:p>
        </p:txBody>
      </p:sp>
    </p:spTree>
    <p:extLst>
      <p:ext uri="{BB962C8B-B14F-4D97-AF65-F5344CB8AC3E}">
        <p14:creationId xmlns:p14="http://schemas.microsoft.com/office/powerpoint/2010/main" val="2140029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8882DDC-ABF4-448E-9AC1-B41EAB1EABCF}"/>
              </a:ext>
            </a:extLst>
          </p:cNvPr>
          <p:cNvSpPr>
            <a:spLocks noGrp="1"/>
          </p:cNvSpPr>
          <p:nvPr>
            <p:ph type="dt" sz="half" idx="10"/>
          </p:nvPr>
        </p:nvSpPr>
        <p:spPr/>
        <p:txBody>
          <a:bodyPr/>
          <a:lstStyle/>
          <a:p>
            <a:fld id="{8BF91A52-7CA6-42FD-9B37-EC52E812092F}" type="datetimeFigureOut">
              <a:rPr lang="en-GB" smtClean="0"/>
              <a:t>05/11/2023</a:t>
            </a:fld>
            <a:endParaRPr lang="en-GB"/>
          </a:p>
        </p:txBody>
      </p:sp>
      <p:sp>
        <p:nvSpPr>
          <p:cNvPr id="3" name="Footer Placeholder 2">
            <a:extLst>
              <a:ext uri="{FF2B5EF4-FFF2-40B4-BE49-F238E27FC236}">
                <a16:creationId xmlns:a16="http://schemas.microsoft.com/office/drawing/2014/main" id="{68583597-11E0-47FD-AF98-738D5FE2C804}"/>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F20FBBE3-CED7-4004-BBA5-B3371282DA46}"/>
              </a:ext>
            </a:extLst>
          </p:cNvPr>
          <p:cNvSpPr>
            <a:spLocks noGrp="1"/>
          </p:cNvSpPr>
          <p:nvPr>
            <p:ph type="sldNum" sz="quarter" idx="12"/>
          </p:nvPr>
        </p:nvSpPr>
        <p:spPr/>
        <p:txBody>
          <a:bodyPr/>
          <a:lstStyle/>
          <a:p>
            <a:fld id="{FE154457-756E-413B-A11D-7A979FA9C5B7}" type="slidenum">
              <a:rPr lang="en-GB" smtClean="0"/>
              <a:t>‹#›</a:t>
            </a:fld>
            <a:endParaRPr lang="en-GB"/>
          </a:p>
        </p:txBody>
      </p:sp>
    </p:spTree>
    <p:extLst>
      <p:ext uri="{BB962C8B-B14F-4D97-AF65-F5344CB8AC3E}">
        <p14:creationId xmlns:p14="http://schemas.microsoft.com/office/powerpoint/2010/main" val="15096638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C5523D-AE19-4AC0-9ACF-61050DE755B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3AA2D37-B60A-4387-8B73-D72DEDB4521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5FA7C56-6112-4AA6-B004-93150BB155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2A3703E-F717-45C1-A6A3-751A9CBA32E4}"/>
              </a:ext>
            </a:extLst>
          </p:cNvPr>
          <p:cNvSpPr>
            <a:spLocks noGrp="1"/>
          </p:cNvSpPr>
          <p:nvPr>
            <p:ph type="dt" sz="half" idx="10"/>
          </p:nvPr>
        </p:nvSpPr>
        <p:spPr/>
        <p:txBody>
          <a:bodyPr/>
          <a:lstStyle/>
          <a:p>
            <a:fld id="{8BF91A52-7CA6-42FD-9B37-EC52E812092F}" type="datetimeFigureOut">
              <a:rPr lang="en-GB" smtClean="0"/>
              <a:t>05/11/2023</a:t>
            </a:fld>
            <a:endParaRPr lang="en-GB"/>
          </a:p>
        </p:txBody>
      </p:sp>
      <p:sp>
        <p:nvSpPr>
          <p:cNvPr id="6" name="Footer Placeholder 5">
            <a:extLst>
              <a:ext uri="{FF2B5EF4-FFF2-40B4-BE49-F238E27FC236}">
                <a16:creationId xmlns:a16="http://schemas.microsoft.com/office/drawing/2014/main" id="{BBC7AA71-810E-436E-9FF7-89619E61537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669860A-2774-4236-910D-A005E4C3B41D}"/>
              </a:ext>
            </a:extLst>
          </p:cNvPr>
          <p:cNvSpPr>
            <a:spLocks noGrp="1"/>
          </p:cNvSpPr>
          <p:nvPr>
            <p:ph type="sldNum" sz="quarter" idx="12"/>
          </p:nvPr>
        </p:nvSpPr>
        <p:spPr/>
        <p:txBody>
          <a:bodyPr/>
          <a:lstStyle/>
          <a:p>
            <a:fld id="{FE154457-756E-413B-A11D-7A979FA9C5B7}" type="slidenum">
              <a:rPr lang="en-GB" smtClean="0"/>
              <a:t>‹#›</a:t>
            </a:fld>
            <a:endParaRPr lang="en-GB"/>
          </a:p>
        </p:txBody>
      </p:sp>
    </p:spTree>
    <p:extLst>
      <p:ext uri="{BB962C8B-B14F-4D97-AF65-F5344CB8AC3E}">
        <p14:creationId xmlns:p14="http://schemas.microsoft.com/office/powerpoint/2010/main" val="31265134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FF9734-D8C9-4CC5-B478-BCC017FC320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A1C16DD-77DC-449C-8DDC-3544F2B8DA5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E9C6956-09BB-4E1F-9FC7-F4B03232C9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BF723B2-7C98-4681-8373-38D85FA2D872}"/>
              </a:ext>
            </a:extLst>
          </p:cNvPr>
          <p:cNvSpPr>
            <a:spLocks noGrp="1"/>
          </p:cNvSpPr>
          <p:nvPr>
            <p:ph type="dt" sz="half" idx="10"/>
          </p:nvPr>
        </p:nvSpPr>
        <p:spPr/>
        <p:txBody>
          <a:bodyPr/>
          <a:lstStyle/>
          <a:p>
            <a:fld id="{8BF91A52-7CA6-42FD-9B37-EC52E812092F}" type="datetimeFigureOut">
              <a:rPr lang="en-GB" smtClean="0"/>
              <a:t>05/11/2023</a:t>
            </a:fld>
            <a:endParaRPr lang="en-GB"/>
          </a:p>
        </p:txBody>
      </p:sp>
      <p:sp>
        <p:nvSpPr>
          <p:cNvPr id="6" name="Footer Placeholder 5">
            <a:extLst>
              <a:ext uri="{FF2B5EF4-FFF2-40B4-BE49-F238E27FC236}">
                <a16:creationId xmlns:a16="http://schemas.microsoft.com/office/drawing/2014/main" id="{C69F9E04-B3E9-44C4-A47B-4C38E3513BF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A836C35-FAC3-4C23-8501-3C20E89F8493}"/>
              </a:ext>
            </a:extLst>
          </p:cNvPr>
          <p:cNvSpPr>
            <a:spLocks noGrp="1"/>
          </p:cNvSpPr>
          <p:nvPr>
            <p:ph type="sldNum" sz="quarter" idx="12"/>
          </p:nvPr>
        </p:nvSpPr>
        <p:spPr/>
        <p:txBody>
          <a:bodyPr/>
          <a:lstStyle/>
          <a:p>
            <a:fld id="{FE154457-756E-413B-A11D-7A979FA9C5B7}" type="slidenum">
              <a:rPr lang="en-GB" smtClean="0"/>
              <a:t>‹#›</a:t>
            </a:fld>
            <a:endParaRPr lang="en-GB"/>
          </a:p>
        </p:txBody>
      </p:sp>
    </p:spTree>
    <p:extLst>
      <p:ext uri="{BB962C8B-B14F-4D97-AF65-F5344CB8AC3E}">
        <p14:creationId xmlns:p14="http://schemas.microsoft.com/office/powerpoint/2010/main" val="25908849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68CF389-520E-4D93-B569-01D575BEF62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8278815-9A07-47B0-AF7E-1B27757FD4B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81C0FAD-4478-4708-87C7-6C7A24F20E3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F91A52-7CA6-42FD-9B37-EC52E812092F}" type="datetimeFigureOut">
              <a:rPr lang="en-GB" smtClean="0"/>
              <a:t>05/11/2023</a:t>
            </a:fld>
            <a:endParaRPr lang="en-GB"/>
          </a:p>
        </p:txBody>
      </p:sp>
      <p:sp>
        <p:nvSpPr>
          <p:cNvPr id="5" name="Footer Placeholder 4">
            <a:extLst>
              <a:ext uri="{FF2B5EF4-FFF2-40B4-BE49-F238E27FC236}">
                <a16:creationId xmlns:a16="http://schemas.microsoft.com/office/drawing/2014/main" id="{9904D3B1-EA8D-4F7C-9EF9-826B83121BF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D5C0F1F-E174-447A-AA9D-6AAC7FD7A9A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154457-756E-413B-A11D-7A979FA9C5B7}" type="slidenum">
              <a:rPr lang="en-GB" smtClean="0"/>
              <a:t>‹#›</a:t>
            </a:fld>
            <a:endParaRPr lang="en-GB"/>
          </a:p>
        </p:txBody>
      </p:sp>
    </p:spTree>
    <p:extLst>
      <p:ext uri="{BB962C8B-B14F-4D97-AF65-F5344CB8AC3E}">
        <p14:creationId xmlns:p14="http://schemas.microsoft.com/office/powerpoint/2010/main" val="2159808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wpanto.com/"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D71C1EE-1B24-42FE-911C-D8727C5461F5}"/>
              </a:ext>
            </a:extLst>
          </p:cNvPr>
          <p:cNvSpPr>
            <a:spLocks noGrp="1"/>
          </p:cNvSpPr>
          <p:nvPr>
            <p:ph type="title"/>
          </p:nvPr>
        </p:nvSpPr>
        <p:spPr>
          <a:xfrm>
            <a:off x="4545366" y="365125"/>
            <a:ext cx="6808433" cy="1325563"/>
          </a:xfrm>
        </p:spPr>
        <p:txBody>
          <a:bodyPr/>
          <a:lstStyle/>
          <a:p>
            <a:endParaRPr lang="en-GB" dirty="0"/>
          </a:p>
        </p:txBody>
      </p:sp>
      <p:sp>
        <p:nvSpPr>
          <p:cNvPr id="5" name="Content Placeholder 4">
            <a:extLst>
              <a:ext uri="{FF2B5EF4-FFF2-40B4-BE49-F238E27FC236}">
                <a16:creationId xmlns:a16="http://schemas.microsoft.com/office/drawing/2014/main" id="{A4FCFD3C-303E-46A6-9EF1-A6EF1A5787A8}"/>
              </a:ext>
            </a:extLst>
          </p:cNvPr>
          <p:cNvSpPr>
            <a:spLocks noGrp="1"/>
          </p:cNvSpPr>
          <p:nvPr>
            <p:ph idx="1"/>
          </p:nvPr>
        </p:nvSpPr>
        <p:spPr/>
        <p:txBody>
          <a:bodyPr/>
          <a:lstStyle/>
          <a:p>
            <a:endParaRPr lang="en-GB" dirty="0"/>
          </a:p>
          <a:p>
            <a:endParaRPr lang="en-GB" dirty="0"/>
          </a:p>
          <a:p>
            <a:endParaRPr lang="en-GB" dirty="0"/>
          </a:p>
          <a:p>
            <a:pPr marL="0" indent="0" algn="ctr">
              <a:buNone/>
            </a:pPr>
            <a:r>
              <a:rPr lang="en-GB" sz="4400" dirty="0"/>
              <a:t>Safeguarding Training 2023</a:t>
            </a:r>
          </a:p>
        </p:txBody>
      </p:sp>
      <p:pic>
        <p:nvPicPr>
          <p:cNvPr id="6" name="Picture 5" descr="A blue and white hat&#10;&#10;Description automatically generated">
            <a:extLst>
              <a:ext uri="{FF2B5EF4-FFF2-40B4-BE49-F238E27FC236}">
                <a16:creationId xmlns:a16="http://schemas.microsoft.com/office/drawing/2014/main" id="{0745F3C8-A3D1-4551-A4B3-E214233C3840}"/>
              </a:ext>
            </a:extLst>
          </p:cNvPr>
          <p:cNvPicPr/>
          <p:nvPr/>
        </p:nvPicPr>
        <p:blipFill>
          <a:blip r:embed="rId2">
            <a:extLst>
              <a:ext uri="{28A0092B-C50C-407E-A947-70E740481C1C}">
                <a14:useLocalDpi xmlns:a14="http://schemas.microsoft.com/office/drawing/2010/main" val="0"/>
              </a:ext>
            </a:extLst>
          </a:blip>
          <a:stretch>
            <a:fillRect/>
          </a:stretch>
        </p:blipFill>
        <p:spPr>
          <a:xfrm>
            <a:off x="262615" y="170179"/>
            <a:ext cx="2027824" cy="1520509"/>
          </a:xfrm>
          <a:prstGeom prst="rect">
            <a:avLst/>
          </a:prstGeom>
        </p:spPr>
      </p:pic>
      <p:pic>
        <p:nvPicPr>
          <p:cNvPr id="7" name="Picture 6" descr="Blue text on a black background&#10;&#10;Description automatically generated">
            <a:extLst>
              <a:ext uri="{FF2B5EF4-FFF2-40B4-BE49-F238E27FC236}">
                <a16:creationId xmlns:a16="http://schemas.microsoft.com/office/drawing/2014/main" id="{D5CA65D2-D533-4350-BB37-F20452E7B162}"/>
              </a:ext>
            </a:extLst>
          </p:cNvPr>
          <p:cNvPicPr/>
          <p:nvPr/>
        </p:nvPicPr>
        <p:blipFill>
          <a:blip r:embed="rId3">
            <a:extLst>
              <a:ext uri="{28A0092B-C50C-407E-A947-70E740481C1C}">
                <a14:useLocalDpi xmlns:a14="http://schemas.microsoft.com/office/drawing/2010/main" val="0"/>
              </a:ext>
            </a:extLst>
          </a:blip>
          <a:stretch>
            <a:fillRect/>
          </a:stretch>
        </p:blipFill>
        <p:spPr>
          <a:xfrm>
            <a:off x="2014307" y="35241"/>
            <a:ext cx="2735246" cy="1790383"/>
          </a:xfrm>
          <a:prstGeom prst="rect">
            <a:avLst/>
          </a:prstGeom>
        </p:spPr>
      </p:pic>
    </p:spTree>
    <p:extLst>
      <p:ext uri="{BB962C8B-B14F-4D97-AF65-F5344CB8AC3E}">
        <p14:creationId xmlns:p14="http://schemas.microsoft.com/office/powerpoint/2010/main" val="19396180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D71C1EE-1B24-42FE-911C-D8727C5461F5}"/>
              </a:ext>
            </a:extLst>
          </p:cNvPr>
          <p:cNvSpPr>
            <a:spLocks noGrp="1"/>
          </p:cNvSpPr>
          <p:nvPr>
            <p:ph type="title"/>
          </p:nvPr>
        </p:nvSpPr>
        <p:spPr>
          <a:xfrm>
            <a:off x="4545366" y="365125"/>
            <a:ext cx="6808433" cy="1325563"/>
          </a:xfrm>
        </p:spPr>
        <p:txBody>
          <a:bodyPr/>
          <a:lstStyle/>
          <a:p>
            <a:endParaRPr lang="en-GB" dirty="0"/>
          </a:p>
        </p:txBody>
      </p:sp>
      <p:sp>
        <p:nvSpPr>
          <p:cNvPr id="5" name="Content Placeholder 4">
            <a:extLst>
              <a:ext uri="{FF2B5EF4-FFF2-40B4-BE49-F238E27FC236}">
                <a16:creationId xmlns:a16="http://schemas.microsoft.com/office/drawing/2014/main" id="{A4FCFD3C-303E-46A6-9EF1-A6EF1A5787A8}"/>
              </a:ext>
            </a:extLst>
          </p:cNvPr>
          <p:cNvSpPr>
            <a:spLocks noGrp="1"/>
          </p:cNvSpPr>
          <p:nvPr>
            <p:ph idx="1"/>
          </p:nvPr>
        </p:nvSpPr>
        <p:spPr/>
        <p:txBody>
          <a:bodyPr/>
          <a:lstStyle/>
          <a:p>
            <a:pPr marL="0" indent="0">
              <a:buNone/>
            </a:pPr>
            <a:r>
              <a:rPr lang="en-GB" sz="4000" dirty="0">
                <a:solidFill>
                  <a:schemeClr val="accent1"/>
                </a:solidFill>
              </a:rPr>
              <a:t>What is Emotional Abuse?</a:t>
            </a:r>
          </a:p>
          <a:p>
            <a:pPr marL="0" indent="0">
              <a:buNone/>
            </a:pPr>
            <a:endParaRPr lang="en-GB" dirty="0"/>
          </a:p>
          <a:p>
            <a:pPr marL="0" indent="0">
              <a:buNone/>
            </a:pPr>
            <a:r>
              <a:rPr lang="en-GB" dirty="0"/>
              <a:t>Emotional abuse is any type of abuse that involves the continual emotional mistreatment of a child or vulnerable adult. It's sometimes called psychological abuse. Emotional abuse can involve deliberately trying to scare, humiliate, isolate or ignore a child or vulnerable adult.</a:t>
            </a:r>
          </a:p>
          <a:p>
            <a:pPr marL="0" indent="0">
              <a:buNone/>
            </a:pPr>
            <a:r>
              <a:rPr lang="en-GB" dirty="0"/>
              <a:t>Emotional abuse is often a part of other kinds of abuse, which means it can be difficult to spot the signs or tell the difference, though it can also happen on its own.</a:t>
            </a:r>
          </a:p>
          <a:p>
            <a:pPr marL="0" indent="0">
              <a:buNone/>
            </a:pPr>
            <a:endParaRPr lang="en-GB" dirty="0"/>
          </a:p>
          <a:p>
            <a:pPr marL="0" indent="0">
              <a:buNone/>
            </a:pPr>
            <a:endParaRPr lang="en-GB" dirty="0"/>
          </a:p>
          <a:p>
            <a:pPr marL="0" indent="0">
              <a:buNone/>
            </a:pPr>
            <a:endParaRPr lang="en-GB" dirty="0"/>
          </a:p>
        </p:txBody>
      </p:sp>
      <p:pic>
        <p:nvPicPr>
          <p:cNvPr id="6" name="Picture 5" descr="A blue and white hat&#10;&#10;Description automatically generated">
            <a:extLst>
              <a:ext uri="{FF2B5EF4-FFF2-40B4-BE49-F238E27FC236}">
                <a16:creationId xmlns:a16="http://schemas.microsoft.com/office/drawing/2014/main" id="{0745F3C8-A3D1-4551-A4B3-E214233C3840}"/>
              </a:ext>
            </a:extLst>
          </p:cNvPr>
          <p:cNvPicPr/>
          <p:nvPr/>
        </p:nvPicPr>
        <p:blipFill>
          <a:blip r:embed="rId2">
            <a:extLst>
              <a:ext uri="{28A0092B-C50C-407E-A947-70E740481C1C}">
                <a14:useLocalDpi xmlns:a14="http://schemas.microsoft.com/office/drawing/2010/main" val="0"/>
              </a:ext>
            </a:extLst>
          </a:blip>
          <a:stretch>
            <a:fillRect/>
          </a:stretch>
        </p:blipFill>
        <p:spPr>
          <a:xfrm>
            <a:off x="262615" y="170179"/>
            <a:ext cx="2027824" cy="1520509"/>
          </a:xfrm>
          <a:prstGeom prst="rect">
            <a:avLst/>
          </a:prstGeom>
        </p:spPr>
      </p:pic>
      <p:pic>
        <p:nvPicPr>
          <p:cNvPr id="7" name="Picture 6" descr="Blue text on a black background&#10;&#10;Description automatically generated">
            <a:extLst>
              <a:ext uri="{FF2B5EF4-FFF2-40B4-BE49-F238E27FC236}">
                <a16:creationId xmlns:a16="http://schemas.microsoft.com/office/drawing/2014/main" id="{D5CA65D2-D533-4350-BB37-F20452E7B162}"/>
              </a:ext>
            </a:extLst>
          </p:cNvPr>
          <p:cNvPicPr/>
          <p:nvPr/>
        </p:nvPicPr>
        <p:blipFill>
          <a:blip r:embed="rId3">
            <a:extLst>
              <a:ext uri="{28A0092B-C50C-407E-A947-70E740481C1C}">
                <a14:useLocalDpi xmlns:a14="http://schemas.microsoft.com/office/drawing/2010/main" val="0"/>
              </a:ext>
            </a:extLst>
          </a:blip>
          <a:stretch>
            <a:fillRect/>
          </a:stretch>
        </p:blipFill>
        <p:spPr>
          <a:xfrm>
            <a:off x="2014307" y="35241"/>
            <a:ext cx="2735246" cy="1790383"/>
          </a:xfrm>
          <a:prstGeom prst="rect">
            <a:avLst/>
          </a:prstGeom>
        </p:spPr>
      </p:pic>
    </p:spTree>
    <p:extLst>
      <p:ext uri="{BB962C8B-B14F-4D97-AF65-F5344CB8AC3E}">
        <p14:creationId xmlns:p14="http://schemas.microsoft.com/office/powerpoint/2010/main" val="11956678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D71C1EE-1B24-42FE-911C-D8727C5461F5}"/>
              </a:ext>
            </a:extLst>
          </p:cNvPr>
          <p:cNvSpPr>
            <a:spLocks noGrp="1"/>
          </p:cNvSpPr>
          <p:nvPr>
            <p:ph type="title"/>
          </p:nvPr>
        </p:nvSpPr>
        <p:spPr>
          <a:xfrm>
            <a:off x="4545366" y="365125"/>
            <a:ext cx="6808433" cy="1325563"/>
          </a:xfrm>
        </p:spPr>
        <p:txBody>
          <a:bodyPr/>
          <a:lstStyle/>
          <a:p>
            <a:endParaRPr lang="en-GB" dirty="0"/>
          </a:p>
        </p:txBody>
      </p:sp>
      <p:sp>
        <p:nvSpPr>
          <p:cNvPr id="5" name="Content Placeholder 4">
            <a:extLst>
              <a:ext uri="{FF2B5EF4-FFF2-40B4-BE49-F238E27FC236}">
                <a16:creationId xmlns:a16="http://schemas.microsoft.com/office/drawing/2014/main" id="{A4FCFD3C-303E-46A6-9EF1-A6EF1A5787A8}"/>
              </a:ext>
            </a:extLst>
          </p:cNvPr>
          <p:cNvSpPr>
            <a:spLocks noGrp="1"/>
          </p:cNvSpPr>
          <p:nvPr>
            <p:ph idx="1"/>
          </p:nvPr>
        </p:nvSpPr>
        <p:spPr/>
        <p:txBody>
          <a:bodyPr/>
          <a:lstStyle/>
          <a:p>
            <a:pPr marL="0" indent="0">
              <a:buNone/>
            </a:pPr>
            <a:r>
              <a:rPr lang="en-GB" sz="4000" dirty="0"/>
              <a:t>What might this look like at WWPS?</a:t>
            </a:r>
          </a:p>
          <a:p>
            <a:pPr marL="0" indent="0">
              <a:buNone/>
            </a:pPr>
            <a:endParaRPr lang="en-GB" dirty="0"/>
          </a:p>
          <a:p>
            <a:pPr marL="0" indent="0">
              <a:buNone/>
            </a:pPr>
            <a:r>
              <a:rPr lang="en-GB" sz="4000" dirty="0">
                <a:solidFill>
                  <a:schemeClr val="accent1"/>
                </a:solidFill>
              </a:rPr>
              <a:t>Emotional Abuse</a:t>
            </a:r>
          </a:p>
          <a:p>
            <a:pPr marL="0" indent="0">
              <a:buNone/>
            </a:pPr>
            <a:r>
              <a:rPr lang="en-GB" dirty="0"/>
              <a:t>seem unconfident or lack self-assurance</a:t>
            </a:r>
          </a:p>
          <a:p>
            <a:pPr marL="0" indent="0">
              <a:buNone/>
            </a:pPr>
            <a:r>
              <a:rPr lang="en-GB" dirty="0"/>
              <a:t>struggle to control their emotions</a:t>
            </a:r>
          </a:p>
          <a:p>
            <a:pPr marL="0" indent="0">
              <a:buNone/>
            </a:pPr>
            <a:r>
              <a:rPr lang="en-GB" dirty="0"/>
              <a:t>have difficulty making or maintaining relationships</a:t>
            </a:r>
          </a:p>
          <a:p>
            <a:pPr marL="0" indent="0">
              <a:buNone/>
            </a:pPr>
            <a:r>
              <a:rPr lang="en-GB" dirty="0"/>
              <a:t>act in a way that's inappropriate for their age.</a:t>
            </a:r>
          </a:p>
          <a:p>
            <a:pPr marL="0" indent="0">
              <a:buNone/>
            </a:pPr>
            <a:endParaRPr lang="en-GB" dirty="0"/>
          </a:p>
          <a:p>
            <a:pPr marL="0" indent="0">
              <a:buNone/>
            </a:pPr>
            <a:endParaRPr lang="en-GB" dirty="0"/>
          </a:p>
        </p:txBody>
      </p:sp>
      <p:pic>
        <p:nvPicPr>
          <p:cNvPr id="6" name="Picture 5" descr="A blue and white hat&#10;&#10;Description automatically generated">
            <a:extLst>
              <a:ext uri="{FF2B5EF4-FFF2-40B4-BE49-F238E27FC236}">
                <a16:creationId xmlns:a16="http://schemas.microsoft.com/office/drawing/2014/main" id="{0745F3C8-A3D1-4551-A4B3-E214233C3840}"/>
              </a:ext>
            </a:extLst>
          </p:cNvPr>
          <p:cNvPicPr/>
          <p:nvPr/>
        </p:nvPicPr>
        <p:blipFill>
          <a:blip r:embed="rId2">
            <a:extLst>
              <a:ext uri="{28A0092B-C50C-407E-A947-70E740481C1C}">
                <a14:useLocalDpi xmlns:a14="http://schemas.microsoft.com/office/drawing/2010/main" val="0"/>
              </a:ext>
            </a:extLst>
          </a:blip>
          <a:stretch>
            <a:fillRect/>
          </a:stretch>
        </p:blipFill>
        <p:spPr>
          <a:xfrm>
            <a:off x="262615" y="170179"/>
            <a:ext cx="2027824" cy="1520509"/>
          </a:xfrm>
          <a:prstGeom prst="rect">
            <a:avLst/>
          </a:prstGeom>
        </p:spPr>
      </p:pic>
      <p:pic>
        <p:nvPicPr>
          <p:cNvPr id="7" name="Picture 6" descr="Blue text on a black background&#10;&#10;Description automatically generated">
            <a:extLst>
              <a:ext uri="{FF2B5EF4-FFF2-40B4-BE49-F238E27FC236}">
                <a16:creationId xmlns:a16="http://schemas.microsoft.com/office/drawing/2014/main" id="{D5CA65D2-D533-4350-BB37-F20452E7B162}"/>
              </a:ext>
            </a:extLst>
          </p:cNvPr>
          <p:cNvPicPr/>
          <p:nvPr/>
        </p:nvPicPr>
        <p:blipFill>
          <a:blip r:embed="rId3">
            <a:extLst>
              <a:ext uri="{28A0092B-C50C-407E-A947-70E740481C1C}">
                <a14:useLocalDpi xmlns:a14="http://schemas.microsoft.com/office/drawing/2010/main" val="0"/>
              </a:ext>
            </a:extLst>
          </a:blip>
          <a:stretch>
            <a:fillRect/>
          </a:stretch>
        </p:blipFill>
        <p:spPr>
          <a:xfrm>
            <a:off x="2014307" y="35241"/>
            <a:ext cx="2735246" cy="1790383"/>
          </a:xfrm>
          <a:prstGeom prst="rect">
            <a:avLst/>
          </a:prstGeom>
        </p:spPr>
      </p:pic>
    </p:spTree>
    <p:extLst>
      <p:ext uri="{BB962C8B-B14F-4D97-AF65-F5344CB8AC3E}">
        <p14:creationId xmlns:p14="http://schemas.microsoft.com/office/powerpoint/2010/main" val="38717088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D71C1EE-1B24-42FE-911C-D8727C5461F5}"/>
              </a:ext>
            </a:extLst>
          </p:cNvPr>
          <p:cNvSpPr>
            <a:spLocks noGrp="1"/>
          </p:cNvSpPr>
          <p:nvPr>
            <p:ph type="title"/>
          </p:nvPr>
        </p:nvSpPr>
        <p:spPr>
          <a:xfrm>
            <a:off x="4545366" y="365125"/>
            <a:ext cx="6808433" cy="1325563"/>
          </a:xfrm>
        </p:spPr>
        <p:txBody>
          <a:bodyPr/>
          <a:lstStyle/>
          <a:p>
            <a:endParaRPr lang="en-GB" dirty="0"/>
          </a:p>
        </p:txBody>
      </p:sp>
      <p:sp>
        <p:nvSpPr>
          <p:cNvPr id="5" name="Content Placeholder 4">
            <a:extLst>
              <a:ext uri="{FF2B5EF4-FFF2-40B4-BE49-F238E27FC236}">
                <a16:creationId xmlns:a16="http://schemas.microsoft.com/office/drawing/2014/main" id="{A4FCFD3C-303E-46A6-9EF1-A6EF1A5787A8}"/>
              </a:ext>
            </a:extLst>
          </p:cNvPr>
          <p:cNvSpPr>
            <a:spLocks noGrp="1"/>
          </p:cNvSpPr>
          <p:nvPr>
            <p:ph idx="1"/>
          </p:nvPr>
        </p:nvSpPr>
        <p:spPr/>
        <p:txBody>
          <a:bodyPr>
            <a:normAutofit/>
          </a:bodyPr>
          <a:lstStyle/>
          <a:p>
            <a:pPr marL="0" indent="0">
              <a:buNone/>
            </a:pPr>
            <a:r>
              <a:rPr lang="en-GB" sz="4000" dirty="0">
                <a:solidFill>
                  <a:schemeClr val="accent1"/>
                </a:solidFill>
              </a:rPr>
              <a:t>What is Sexual Abuse?</a:t>
            </a:r>
          </a:p>
          <a:p>
            <a:r>
              <a:rPr lang="en-GB" dirty="0"/>
              <a:t>When a child or young person is sexually abused, they're forced or tricked into sexual activities. They might not understand that what's happening is abuse or that it's wrong. And they might be afraid to tell someone. Sexual abuse can happen anywhere – and it can happen in person or online.</a:t>
            </a:r>
          </a:p>
          <a:p>
            <a:r>
              <a:rPr lang="en-GB" dirty="0"/>
              <a:t>It's never a child's fault they were sexually abused – it's important to make sure children know this.</a:t>
            </a:r>
          </a:p>
          <a:p>
            <a:pPr marL="0" indent="0">
              <a:buNone/>
            </a:pPr>
            <a:endParaRPr lang="en-GB" sz="4000" dirty="0">
              <a:solidFill>
                <a:schemeClr val="accent1"/>
              </a:solidFill>
            </a:endParaRPr>
          </a:p>
        </p:txBody>
      </p:sp>
      <p:pic>
        <p:nvPicPr>
          <p:cNvPr id="6" name="Picture 5" descr="A blue and white hat&#10;&#10;Description automatically generated">
            <a:extLst>
              <a:ext uri="{FF2B5EF4-FFF2-40B4-BE49-F238E27FC236}">
                <a16:creationId xmlns:a16="http://schemas.microsoft.com/office/drawing/2014/main" id="{0745F3C8-A3D1-4551-A4B3-E214233C3840}"/>
              </a:ext>
            </a:extLst>
          </p:cNvPr>
          <p:cNvPicPr/>
          <p:nvPr/>
        </p:nvPicPr>
        <p:blipFill>
          <a:blip r:embed="rId2">
            <a:extLst>
              <a:ext uri="{28A0092B-C50C-407E-A947-70E740481C1C}">
                <a14:useLocalDpi xmlns:a14="http://schemas.microsoft.com/office/drawing/2010/main" val="0"/>
              </a:ext>
            </a:extLst>
          </a:blip>
          <a:stretch>
            <a:fillRect/>
          </a:stretch>
        </p:blipFill>
        <p:spPr>
          <a:xfrm>
            <a:off x="262615" y="170179"/>
            <a:ext cx="2027824" cy="1520509"/>
          </a:xfrm>
          <a:prstGeom prst="rect">
            <a:avLst/>
          </a:prstGeom>
        </p:spPr>
      </p:pic>
      <p:pic>
        <p:nvPicPr>
          <p:cNvPr id="7" name="Picture 6" descr="Blue text on a black background&#10;&#10;Description automatically generated">
            <a:extLst>
              <a:ext uri="{FF2B5EF4-FFF2-40B4-BE49-F238E27FC236}">
                <a16:creationId xmlns:a16="http://schemas.microsoft.com/office/drawing/2014/main" id="{D5CA65D2-D533-4350-BB37-F20452E7B162}"/>
              </a:ext>
            </a:extLst>
          </p:cNvPr>
          <p:cNvPicPr/>
          <p:nvPr/>
        </p:nvPicPr>
        <p:blipFill>
          <a:blip r:embed="rId3">
            <a:extLst>
              <a:ext uri="{28A0092B-C50C-407E-A947-70E740481C1C}">
                <a14:useLocalDpi xmlns:a14="http://schemas.microsoft.com/office/drawing/2010/main" val="0"/>
              </a:ext>
            </a:extLst>
          </a:blip>
          <a:stretch>
            <a:fillRect/>
          </a:stretch>
        </p:blipFill>
        <p:spPr>
          <a:xfrm>
            <a:off x="2014307" y="35241"/>
            <a:ext cx="2735246" cy="1790383"/>
          </a:xfrm>
          <a:prstGeom prst="rect">
            <a:avLst/>
          </a:prstGeom>
        </p:spPr>
      </p:pic>
    </p:spTree>
    <p:extLst>
      <p:ext uri="{BB962C8B-B14F-4D97-AF65-F5344CB8AC3E}">
        <p14:creationId xmlns:p14="http://schemas.microsoft.com/office/powerpoint/2010/main" val="5340554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D71C1EE-1B24-42FE-911C-D8727C5461F5}"/>
              </a:ext>
            </a:extLst>
          </p:cNvPr>
          <p:cNvSpPr>
            <a:spLocks noGrp="1"/>
          </p:cNvSpPr>
          <p:nvPr>
            <p:ph type="title"/>
          </p:nvPr>
        </p:nvSpPr>
        <p:spPr>
          <a:xfrm>
            <a:off x="4545366" y="365125"/>
            <a:ext cx="6808433" cy="1325563"/>
          </a:xfrm>
        </p:spPr>
        <p:txBody>
          <a:bodyPr/>
          <a:lstStyle/>
          <a:p>
            <a:endParaRPr lang="en-GB" dirty="0"/>
          </a:p>
        </p:txBody>
      </p:sp>
      <p:sp>
        <p:nvSpPr>
          <p:cNvPr id="5" name="Content Placeholder 4">
            <a:extLst>
              <a:ext uri="{FF2B5EF4-FFF2-40B4-BE49-F238E27FC236}">
                <a16:creationId xmlns:a16="http://schemas.microsoft.com/office/drawing/2014/main" id="{A4FCFD3C-303E-46A6-9EF1-A6EF1A5787A8}"/>
              </a:ext>
            </a:extLst>
          </p:cNvPr>
          <p:cNvSpPr>
            <a:spLocks noGrp="1"/>
          </p:cNvSpPr>
          <p:nvPr>
            <p:ph idx="1"/>
          </p:nvPr>
        </p:nvSpPr>
        <p:spPr/>
        <p:txBody>
          <a:bodyPr>
            <a:normAutofit fontScale="85000" lnSpcReduction="10000"/>
          </a:bodyPr>
          <a:lstStyle/>
          <a:p>
            <a:pPr marL="0" indent="0">
              <a:buNone/>
            </a:pPr>
            <a:r>
              <a:rPr lang="en-GB" sz="4000" dirty="0">
                <a:solidFill>
                  <a:schemeClr val="accent1"/>
                </a:solidFill>
              </a:rPr>
              <a:t>What is Sexual Abuse?</a:t>
            </a:r>
          </a:p>
          <a:p>
            <a:pPr marL="0" indent="0">
              <a:buNone/>
            </a:pPr>
            <a:r>
              <a:rPr lang="en-GB" dirty="0"/>
              <a:t>There are two types of sexual abuse – contact and non-contact abuse. And sexual abuse can happen in person or online.</a:t>
            </a:r>
          </a:p>
          <a:p>
            <a:pPr marL="0" indent="0">
              <a:buNone/>
            </a:pPr>
            <a:r>
              <a:rPr lang="en-GB" dirty="0"/>
              <a:t>Contact abuse is where an abuser makes physical contact with a child. This includes:</a:t>
            </a:r>
          </a:p>
          <a:p>
            <a:r>
              <a:rPr lang="en-GB" dirty="0"/>
              <a:t>sexual touching of any part of a child's body, whether they're clothed or not</a:t>
            </a:r>
          </a:p>
          <a:p>
            <a:r>
              <a:rPr lang="en-GB" dirty="0"/>
              <a:t>using a body part or object to rape or penetrate a child</a:t>
            </a:r>
          </a:p>
          <a:p>
            <a:r>
              <a:rPr lang="en-GB" dirty="0"/>
              <a:t>forcing a child to take part in sexual activities</a:t>
            </a:r>
          </a:p>
          <a:p>
            <a:r>
              <a:rPr lang="en-GB" dirty="0"/>
              <a:t>making a child undress or touch someone else.</a:t>
            </a:r>
          </a:p>
          <a:p>
            <a:r>
              <a:rPr lang="en-GB" dirty="0"/>
              <a:t>Contact abuse can include touching, kissing and oral sex – sexual abuse isn't just penetrative.</a:t>
            </a:r>
          </a:p>
          <a:p>
            <a:pPr marL="0" indent="0">
              <a:buNone/>
            </a:pPr>
            <a:endParaRPr lang="en-GB" sz="4000" dirty="0">
              <a:solidFill>
                <a:schemeClr val="accent1"/>
              </a:solidFill>
            </a:endParaRPr>
          </a:p>
        </p:txBody>
      </p:sp>
      <p:pic>
        <p:nvPicPr>
          <p:cNvPr id="6" name="Picture 5" descr="A blue and white hat&#10;&#10;Description automatically generated">
            <a:extLst>
              <a:ext uri="{FF2B5EF4-FFF2-40B4-BE49-F238E27FC236}">
                <a16:creationId xmlns:a16="http://schemas.microsoft.com/office/drawing/2014/main" id="{0745F3C8-A3D1-4551-A4B3-E214233C3840}"/>
              </a:ext>
            </a:extLst>
          </p:cNvPr>
          <p:cNvPicPr/>
          <p:nvPr/>
        </p:nvPicPr>
        <p:blipFill>
          <a:blip r:embed="rId2">
            <a:extLst>
              <a:ext uri="{28A0092B-C50C-407E-A947-70E740481C1C}">
                <a14:useLocalDpi xmlns:a14="http://schemas.microsoft.com/office/drawing/2010/main" val="0"/>
              </a:ext>
            </a:extLst>
          </a:blip>
          <a:stretch>
            <a:fillRect/>
          </a:stretch>
        </p:blipFill>
        <p:spPr>
          <a:xfrm>
            <a:off x="262615" y="170179"/>
            <a:ext cx="2027824" cy="1520509"/>
          </a:xfrm>
          <a:prstGeom prst="rect">
            <a:avLst/>
          </a:prstGeom>
        </p:spPr>
      </p:pic>
      <p:pic>
        <p:nvPicPr>
          <p:cNvPr id="7" name="Picture 6" descr="Blue text on a black background&#10;&#10;Description automatically generated">
            <a:extLst>
              <a:ext uri="{FF2B5EF4-FFF2-40B4-BE49-F238E27FC236}">
                <a16:creationId xmlns:a16="http://schemas.microsoft.com/office/drawing/2014/main" id="{D5CA65D2-D533-4350-BB37-F20452E7B162}"/>
              </a:ext>
            </a:extLst>
          </p:cNvPr>
          <p:cNvPicPr/>
          <p:nvPr/>
        </p:nvPicPr>
        <p:blipFill>
          <a:blip r:embed="rId3">
            <a:extLst>
              <a:ext uri="{28A0092B-C50C-407E-A947-70E740481C1C}">
                <a14:useLocalDpi xmlns:a14="http://schemas.microsoft.com/office/drawing/2010/main" val="0"/>
              </a:ext>
            </a:extLst>
          </a:blip>
          <a:stretch>
            <a:fillRect/>
          </a:stretch>
        </p:blipFill>
        <p:spPr>
          <a:xfrm>
            <a:off x="2014307" y="35241"/>
            <a:ext cx="2735246" cy="1790383"/>
          </a:xfrm>
          <a:prstGeom prst="rect">
            <a:avLst/>
          </a:prstGeom>
        </p:spPr>
      </p:pic>
    </p:spTree>
    <p:extLst>
      <p:ext uri="{BB962C8B-B14F-4D97-AF65-F5344CB8AC3E}">
        <p14:creationId xmlns:p14="http://schemas.microsoft.com/office/powerpoint/2010/main" val="14427701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D71C1EE-1B24-42FE-911C-D8727C5461F5}"/>
              </a:ext>
            </a:extLst>
          </p:cNvPr>
          <p:cNvSpPr>
            <a:spLocks noGrp="1"/>
          </p:cNvSpPr>
          <p:nvPr>
            <p:ph type="title"/>
          </p:nvPr>
        </p:nvSpPr>
        <p:spPr>
          <a:xfrm>
            <a:off x="4545366" y="365125"/>
            <a:ext cx="6808433" cy="1325563"/>
          </a:xfrm>
        </p:spPr>
        <p:txBody>
          <a:bodyPr/>
          <a:lstStyle/>
          <a:p>
            <a:endParaRPr lang="en-GB" dirty="0"/>
          </a:p>
        </p:txBody>
      </p:sp>
      <p:sp>
        <p:nvSpPr>
          <p:cNvPr id="5" name="Content Placeholder 4">
            <a:extLst>
              <a:ext uri="{FF2B5EF4-FFF2-40B4-BE49-F238E27FC236}">
                <a16:creationId xmlns:a16="http://schemas.microsoft.com/office/drawing/2014/main" id="{A4FCFD3C-303E-46A6-9EF1-A6EF1A5787A8}"/>
              </a:ext>
            </a:extLst>
          </p:cNvPr>
          <p:cNvSpPr>
            <a:spLocks noGrp="1"/>
          </p:cNvSpPr>
          <p:nvPr>
            <p:ph idx="1"/>
          </p:nvPr>
        </p:nvSpPr>
        <p:spPr/>
        <p:txBody>
          <a:bodyPr>
            <a:normAutofit fontScale="92500" lnSpcReduction="10000"/>
          </a:bodyPr>
          <a:lstStyle/>
          <a:p>
            <a:pPr marL="0" indent="0">
              <a:buNone/>
            </a:pPr>
            <a:r>
              <a:rPr lang="en-GB" sz="4000" dirty="0">
                <a:solidFill>
                  <a:schemeClr val="accent1"/>
                </a:solidFill>
              </a:rPr>
              <a:t>What is Sexual Abuse?</a:t>
            </a:r>
          </a:p>
          <a:p>
            <a:pPr marL="0" indent="0">
              <a:buNone/>
            </a:pPr>
            <a:r>
              <a:rPr lang="en-GB" dirty="0"/>
              <a:t>Non-contact abuse is where a child is abused without being touched by the abuser. This can be in person or online and includes:</a:t>
            </a:r>
          </a:p>
          <a:p>
            <a:r>
              <a:rPr lang="en-GB" dirty="0"/>
              <a:t>exposing or flashing</a:t>
            </a:r>
          </a:p>
          <a:p>
            <a:r>
              <a:rPr lang="en-GB" dirty="0"/>
              <a:t>showing pornography</a:t>
            </a:r>
          </a:p>
          <a:p>
            <a:r>
              <a:rPr lang="en-GB" dirty="0"/>
              <a:t>exposing a child to sexual acts</a:t>
            </a:r>
          </a:p>
          <a:p>
            <a:r>
              <a:rPr lang="en-GB" dirty="0"/>
              <a:t>forcing a child to make, view or share child abuse images or videos</a:t>
            </a:r>
          </a:p>
          <a:p>
            <a:r>
              <a:rPr lang="en-GB" dirty="0"/>
              <a:t>making, viewing or distributing child abuse images or videos</a:t>
            </a:r>
          </a:p>
          <a:p>
            <a:r>
              <a:rPr lang="en-GB" dirty="0"/>
              <a:t>forcing a child to take part in sexual activities or conversations online or through a smartphone.</a:t>
            </a:r>
          </a:p>
          <a:p>
            <a:pPr marL="0" indent="0">
              <a:buNone/>
            </a:pPr>
            <a:endParaRPr lang="en-GB" sz="4000" dirty="0">
              <a:solidFill>
                <a:schemeClr val="accent1"/>
              </a:solidFill>
            </a:endParaRPr>
          </a:p>
        </p:txBody>
      </p:sp>
      <p:pic>
        <p:nvPicPr>
          <p:cNvPr id="6" name="Picture 5" descr="A blue and white hat&#10;&#10;Description automatically generated">
            <a:extLst>
              <a:ext uri="{FF2B5EF4-FFF2-40B4-BE49-F238E27FC236}">
                <a16:creationId xmlns:a16="http://schemas.microsoft.com/office/drawing/2014/main" id="{0745F3C8-A3D1-4551-A4B3-E214233C3840}"/>
              </a:ext>
            </a:extLst>
          </p:cNvPr>
          <p:cNvPicPr/>
          <p:nvPr/>
        </p:nvPicPr>
        <p:blipFill>
          <a:blip r:embed="rId2">
            <a:extLst>
              <a:ext uri="{28A0092B-C50C-407E-A947-70E740481C1C}">
                <a14:useLocalDpi xmlns:a14="http://schemas.microsoft.com/office/drawing/2010/main" val="0"/>
              </a:ext>
            </a:extLst>
          </a:blip>
          <a:stretch>
            <a:fillRect/>
          </a:stretch>
        </p:blipFill>
        <p:spPr>
          <a:xfrm>
            <a:off x="262615" y="170179"/>
            <a:ext cx="2027824" cy="1520509"/>
          </a:xfrm>
          <a:prstGeom prst="rect">
            <a:avLst/>
          </a:prstGeom>
        </p:spPr>
      </p:pic>
      <p:pic>
        <p:nvPicPr>
          <p:cNvPr id="7" name="Picture 6" descr="Blue text on a black background&#10;&#10;Description automatically generated">
            <a:extLst>
              <a:ext uri="{FF2B5EF4-FFF2-40B4-BE49-F238E27FC236}">
                <a16:creationId xmlns:a16="http://schemas.microsoft.com/office/drawing/2014/main" id="{D5CA65D2-D533-4350-BB37-F20452E7B162}"/>
              </a:ext>
            </a:extLst>
          </p:cNvPr>
          <p:cNvPicPr/>
          <p:nvPr/>
        </p:nvPicPr>
        <p:blipFill>
          <a:blip r:embed="rId3">
            <a:extLst>
              <a:ext uri="{28A0092B-C50C-407E-A947-70E740481C1C}">
                <a14:useLocalDpi xmlns:a14="http://schemas.microsoft.com/office/drawing/2010/main" val="0"/>
              </a:ext>
            </a:extLst>
          </a:blip>
          <a:stretch>
            <a:fillRect/>
          </a:stretch>
        </p:blipFill>
        <p:spPr>
          <a:xfrm>
            <a:off x="2014307" y="35241"/>
            <a:ext cx="2735246" cy="1790383"/>
          </a:xfrm>
          <a:prstGeom prst="rect">
            <a:avLst/>
          </a:prstGeom>
        </p:spPr>
      </p:pic>
    </p:spTree>
    <p:extLst>
      <p:ext uri="{BB962C8B-B14F-4D97-AF65-F5344CB8AC3E}">
        <p14:creationId xmlns:p14="http://schemas.microsoft.com/office/powerpoint/2010/main" val="28163842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D71C1EE-1B24-42FE-911C-D8727C5461F5}"/>
              </a:ext>
            </a:extLst>
          </p:cNvPr>
          <p:cNvSpPr>
            <a:spLocks noGrp="1"/>
          </p:cNvSpPr>
          <p:nvPr>
            <p:ph type="title"/>
          </p:nvPr>
        </p:nvSpPr>
        <p:spPr>
          <a:xfrm>
            <a:off x="4545366" y="365125"/>
            <a:ext cx="6808433" cy="1325563"/>
          </a:xfrm>
        </p:spPr>
        <p:txBody>
          <a:bodyPr/>
          <a:lstStyle/>
          <a:p>
            <a:endParaRPr lang="en-GB" dirty="0"/>
          </a:p>
        </p:txBody>
      </p:sp>
      <p:sp>
        <p:nvSpPr>
          <p:cNvPr id="5" name="Content Placeholder 4">
            <a:extLst>
              <a:ext uri="{FF2B5EF4-FFF2-40B4-BE49-F238E27FC236}">
                <a16:creationId xmlns:a16="http://schemas.microsoft.com/office/drawing/2014/main" id="{A4FCFD3C-303E-46A6-9EF1-A6EF1A5787A8}"/>
              </a:ext>
            </a:extLst>
          </p:cNvPr>
          <p:cNvSpPr>
            <a:spLocks noGrp="1"/>
          </p:cNvSpPr>
          <p:nvPr>
            <p:ph idx="1"/>
          </p:nvPr>
        </p:nvSpPr>
        <p:spPr>
          <a:xfrm>
            <a:off x="838200" y="1825625"/>
            <a:ext cx="10515600" cy="4997134"/>
          </a:xfrm>
        </p:spPr>
        <p:txBody>
          <a:bodyPr>
            <a:normAutofit fontScale="85000" lnSpcReduction="20000"/>
          </a:bodyPr>
          <a:lstStyle/>
          <a:p>
            <a:pPr marL="0" indent="0">
              <a:buNone/>
            </a:pPr>
            <a:r>
              <a:rPr lang="en-GB" sz="4000" dirty="0"/>
              <a:t>What might this look like at WWPS?</a:t>
            </a:r>
          </a:p>
          <a:p>
            <a:pPr marL="0" indent="0">
              <a:buNone/>
            </a:pPr>
            <a:endParaRPr lang="en-GB" dirty="0"/>
          </a:p>
          <a:p>
            <a:pPr marL="0" indent="0">
              <a:buNone/>
            </a:pPr>
            <a:r>
              <a:rPr lang="en-GB" sz="4000" dirty="0">
                <a:solidFill>
                  <a:schemeClr val="accent1"/>
                </a:solidFill>
              </a:rPr>
              <a:t>Sexual Abuse</a:t>
            </a:r>
            <a:endParaRPr lang="en-GB" sz="4000" dirty="0"/>
          </a:p>
          <a:p>
            <a:pPr marL="0" indent="0">
              <a:buNone/>
            </a:pPr>
            <a:r>
              <a:rPr lang="en-GB" dirty="0"/>
              <a:t>If a child is being or has been sexually abused, they might:</a:t>
            </a:r>
          </a:p>
          <a:p>
            <a:r>
              <a:rPr lang="en-GB" dirty="0"/>
              <a:t>spend a lot more or a lot less time than usual online, texting, gaming or using social media</a:t>
            </a:r>
          </a:p>
          <a:p>
            <a:r>
              <a:rPr lang="en-GB" dirty="0"/>
              <a:t>seem distant, upset or angry after using the internet or texting</a:t>
            </a:r>
          </a:p>
          <a:p>
            <a:r>
              <a:rPr lang="en-GB" dirty="0"/>
              <a:t>be secretive about who they're talking to and what they're doing online or on their mobile phone</a:t>
            </a:r>
          </a:p>
          <a:p>
            <a:r>
              <a:rPr lang="en-GB" dirty="0"/>
              <a:t>have lots of new phone numbers, texts or email addresses on their mobile phone, laptop or tablet.</a:t>
            </a:r>
          </a:p>
          <a:p>
            <a:endParaRPr lang="en-GB" dirty="0"/>
          </a:p>
          <a:p>
            <a:pPr marL="0" indent="0">
              <a:buNone/>
            </a:pPr>
            <a:r>
              <a:rPr lang="en-GB" dirty="0"/>
              <a:t>Children and young people might also drop hints and clues about the abuse.</a:t>
            </a:r>
          </a:p>
          <a:p>
            <a:pPr marL="0" indent="0">
              <a:buNone/>
            </a:pPr>
            <a:endParaRPr lang="en-GB" dirty="0"/>
          </a:p>
        </p:txBody>
      </p:sp>
      <p:pic>
        <p:nvPicPr>
          <p:cNvPr id="6" name="Picture 5" descr="A blue and white hat&#10;&#10;Description automatically generated">
            <a:extLst>
              <a:ext uri="{FF2B5EF4-FFF2-40B4-BE49-F238E27FC236}">
                <a16:creationId xmlns:a16="http://schemas.microsoft.com/office/drawing/2014/main" id="{0745F3C8-A3D1-4551-A4B3-E214233C3840}"/>
              </a:ext>
            </a:extLst>
          </p:cNvPr>
          <p:cNvPicPr/>
          <p:nvPr/>
        </p:nvPicPr>
        <p:blipFill>
          <a:blip r:embed="rId2">
            <a:extLst>
              <a:ext uri="{28A0092B-C50C-407E-A947-70E740481C1C}">
                <a14:useLocalDpi xmlns:a14="http://schemas.microsoft.com/office/drawing/2010/main" val="0"/>
              </a:ext>
            </a:extLst>
          </a:blip>
          <a:stretch>
            <a:fillRect/>
          </a:stretch>
        </p:blipFill>
        <p:spPr>
          <a:xfrm>
            <a:off x="262615" y="170179"/>
            <a:ext cx="2027824" cy="1520509"/>
          </a:xfrm>
          <a:prstGeom prst="rect">
            <a:avLst/>
          </a:prstGeom>
        </p:spPr>
      </p:pic>
      <p:pic>
        <p:nvPicPr>
          <p:cNvPr id="7" name="Picture 6" descr="Blue text on a black background&#10;&#10;Description automatically generated">
            <a:extLst>
              <a:ext uri="{FF2B5EF4-FFF2-40B4-BE49-F238E27FC236}">
                <a16:creationId xmlns:a16="http://schemas.microsoft.com/office/drawing/2014/main" id="{D5CA65D2-D533-4350-BB37-F20452E7B162}"/>
              </a:ext>
            </a:extLst>
          </p:cNvPr>
          <p:cNvPicPr/>
          <p:nvPr/>
        </p:nvPicPr>
        <p:blipFill>
          <a:blip r:embed="rId3">
            <a:extLst>
              <a:ext uri="{28A0092B-C50C-407E-A947-70E740481C1C}">
                <a14:useLocalDpi xmlns:a14="http://schemas.microsoft.com/office/drawing/2010/main" val="0"/>
              </a:ext>
            </a:extLst>
          </a:blip>
          <a:stretch>
            <a:fillRect/>
          </a:stretch>
        </p:blipFill>
        <p:spPr>
          <a:xfrm>
            <a:off x="2014307" y="35241"/>
            <a:ext cx="2735246" cy="1790383"/>
          </a:xfrm>
          <a:prstGeom prst="rect">
            <a:avLst/>
          </a:prstGeom>
        </p:spPr>
      </p:pic>
    </p:spTree>
    <p:extLst>
      <p:ext uri="{BB962C8B-B14F-4D97-AF65-F5344CB8AC3E}">
        <p14:creationId xmlns:p14="http://schemas.microsoft.com/office/powerpoint/2010/main" val="36092224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D71C1EE-1B24-42FE-911C-D8727C5461F5}"/>
              </a:ext>
            </a:extLst>
          </p:cNvPr>
          <p:cNvSpPr>
            <a:spLocks noGrp="1"/>
          </p:cNvSpPr>
          <p:nvPr>
            <p:ph type="title"/>
          </p:nvPr>
        </p:nvSpPr>
        <p:spPr>
          <a:xfrm>
            <a:off x="4545366" y="365125"/>
            <a:ext cx="6808433" cy="1325563"/>
          </a:xfrm>
        </p:spPr>
        <p:txBody>
          <a:bodyPr/>
          <a:lstStyle/>
          <a:p>
            <a:endParaRPr lang="en-GB" dirty="0"/>
          </a:p>
        </p:txBody>
      </p:sp>
      <p:sp>
        <p:nvSpPr>
          <p:cNvPr id="5" name="Content Placeholder 4">
            <a:extLst>
              <a:ext uri="{FF2B5EF4-FFF2-40B4-BE49-F238E27FC236}">
                <a16:creationId xmlns:a16="http://schemas.microsoft.com/office/drawing/2014/main" id="{A4FCFD3C-303E-46A6-9EF1-A6EF1A5787A8}"/>
              </a:ext>
            </a:extLst>
          </p:cNvPr>
          <p:cNvSpPr>
            <a:spLocks noGrp="1"/>
          </p:cNvSpPr>
          <p:nvPr>
            <p:ph idx="1"/>
          </p:nvPr>
        </p:nvSpPr>
        <p:spPr>
          <a:xfrm>
            <a:off x="838200" y="1825625"/>
            <a:ext cx="10515600" cy="4997134"/>
          </a:xfrm>
        </p:spPr>
        <p:txBody>
          <a:bodyPr>
            <a:normAutofit lnSpcReduction="10000"/>
          </a:bodyPr>
          <a:lstStyle/>
          <a:p>
            <a:pPr marL="0" indent="0">
              <a:buNone/>
            </a:pPr>
            <a:r>
              <a:rPr lang="en-GB" sz="4000" b="1" dirty="0">
                <a:solidFill>
                  <a:schemeClr val="accent1"/>
                </a:solidFill>
              </a:rPr>
              <a:t>Disclosure of Abuse</a:t>
            </a:r>
          </a:p>
          <a:p>
            <a:pPr marL="0" indent="0">
              <a:buNone/>
            </a:pPr>
            <a:r>
              <a:rPr lang="en-GB" dirty="0"/>
              <a:t>If a child talks to you about any abuse it's important to:</a:t>
            </a:r>
          </a:p>
          <a:p>
            <a:r>
              <a:rPr lang="en-GB" dirty="0"/>
              <a:t>listen carefully to what they're saying</a:t>
            </a:r>
          </a:p>
          <a:p>
            <a:r>
              <a:rPr lang="en-GB" dirty="0"/>
              <a:t>let them know they've done the right thing by telling you</a:t>
            </a:r>
          </a:p>
          <a:p>
            <a:r>
              <a:rPr lang="en-GB" dirty="0"/>
              <a:t>tell them it's not their fault</a:t>
            </a:r>
          </a:p>
          <a:p>
            <a:r>
              <a:rPr lang="en-GB" dirty="0"/>
              <a:t>say you'll take them seriously</a:t>
            </a:r>
          </a:p>
          <a:p>
            <a:r>
              <a:rPr lang="en-GB" dirty="0"/>
              <a:t>don't confront the alleged abuser</a:t>
            </a:r>
          </a:p>
          <a:p>
            <a:r>
              <a:rPr lang="en-GB" dirty="0"/>
              <a:t>explain what you'll do next (you can’t keep this secret and you  have to report it to the Safeguarding Lead)</a:t>
            </a:r>
          </a:p>
          <a:p>
            <a:r>
              <a:rPr lang="en-GB" dirty="0"/>
              <a:t>report what the child has told you as soon as possible.</a:t>
            </a:r>
          </a:p>
          <a:p>
            <a:pPr marL="0" indent="0">
              <a:buNone/>
            </a:pPr>
            <a:endParaRPr lang="en-GB" dirty="0"/>
          </a:p>
        </p:txBody>
      </p:sp>
      <p:pic>
        <p:nvPicPr>
          <p:cNvPr id="6" name="Picture 5" descr="A blue and white hat&#10;&#10;Description automatically generated">
            <a:extLst>
              <a:ext uri="{FF2B5EF4-FFF2-40B4-BE49-F238E27FC236}">
                <a16:creationId xmlns:a16="http://schemas.microsoft.com/office/drawing/2014/main" id="{0745F3C8-A3D1-4551-A4B3-E214233C3840}"/>
              </a:ext>
            </a:extLst>
          </p:cNvPr>
          <p:cNvPicPr/>
          <p:nvPr/>
        </p:nvPicPr>
        <p:blipFill>
          <a:blip r:embed="rId2">
            <a:extLst>
              <a:ext uri="{28A0092B-C50C-407E-A947-70E740481C1C}">
                <a14:useLocalDpi xmlns:a14="http://schemas.microsoft.com/office/drawing/2010/main" val="0"/>
              </a:ext>
            </a:extLst>
          </a:blip>
          <a:stretch>
            <a:fillRect/>
          </a:stretch>
        </p:blipFill>
        <p:spPr>
          <a:xfrm>
            <a:off x="262615" y="170179"/>
            <a:ext cx="2027824" cy="1520509"/>
          </a:xfrm>
          <a:prstGeom prst="rect">
            <a:avLst/>
          </a:prstGeom>
        </p:spPr>
      </p:pic>
      <p:pic>
        <p:nvPicPr>
          <p:cNvPr id="7" name="Picture 6" descr="Blue text on a black background&#10;&#10;Description automatically generated">
            <a:extLst>
              <a:ext uri="{FF2B5EF4-FFF2-40B4-BE49-F238E27FC236}">
                <a16:creationId xmlns:a16="http://schemas.microsoft.com/office/drawing/2014/main" id="{D5CA65D2-D533-4350-BB37-F20452E7B162}"/>
              </a:ext>
            </a:extLst>
          </p:cNvPr>
          <p:cNvPicPr/>
          <p:nvPr/>
        </p:nvPicPr>
        <p:blipFill>
          <a:blip r:embed="rId3">
            <a:extLst>
              <a:ext uri="{28A0092B-C50C-407E-A947-70E740481C1C}">
                <a14:useLocalDpi xmlns:a14="http://schemas.microsoft.com/office/drawing/2010/main" val="0"/>
              </a:ext>
            </a:extLst>
          </a:blip>
          <a:stretch>
            <a:fillRect/>
          </a:stretch>
        </p:blipFill>
        <p:spPr>
          <a:xfrm>
            <a:off x="2014307" y="35241"/>
            <a:ext cx="2735246" cy="1790383"/>
          </a:xfrm>
          <a:prstGeom prst="rect">
            <a:avLst/>
          </a:prstGeom>
        </p:spPr>
      </p:pic>
    </p:spTree>
    <p:extLst>
      <p:ext uri="{BB962C8B-B14F-4D97-AF65-F5344CB8AC3E}">
        <p14:creationId xmlns:p14="http://schemas.microsoft.com/office/powerpoint/2010/main" val="42788676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D71C1EE-1B24-42FE-911C-D8727C5461F5}"/>
              </a:ext>
            </a:extLst>
          </p:cNvPr>
          <p:cNvSpPr>
            <a:spLocks noGrp="1"/>
          </p:cNvSpPr>
          <p:nvPr>
            <p:ph type="title"/>
          </p:nvPr>
        </p:nvSpPr>
        <p:spPr>
          <a:xfrm>
            <a:off x="4545366" y="365125"/>
            <a:ext cx="6808433" cy="1325563"/>
          </a:xfrm>
        </p:spPr>
        <p:txBody>
          <a:bodyPr/>
          <a:lstStyle/>
          <a:p>
            <a:endParaRPr lang="en-GB" dirty="0"/>
          </a:p>
        </p:txBody>
      </p:sp>
      <p:sp>
        <p:nvSpPr>
          <p:cNvPr id="5" name="Content Placeholder 4">
            <a:extLst>
              <a:ext uri="{FF2B5EF4-FFF2-40B4-BE49-F238E27FC236}">
                <a16:creationId xmlns:a16="http://schemas.microsoft.com/office/drawing/2014/main" id="{A4FCFD3C-303E-46A6-9EF1-A6EF1A5787A8}"/>
              </a:ext>
            </a:extLst>
          </p:cNvPr>
          <p:cNvSpPr>
            <a:spLocks noGrp="1"/>
          </p:cNvSpPr>
          <p:nvPr>
            <p:ph idx="1"/>
          </p:nvPr>
        </p:nvSpPr>
        <p:spPr/>
        <p:txBody>
          <a:bodyPr/>
          <a:lstStyle/>
          <a:p>
            <a:pPr marL="0" indent="0">
              <a:buNone/>
            </a:pPr>
            <a:r>
              <a:rPr lang="en-GB" dirty="0"/>
              <a:t>How do I record a Cause for Concern?</a:t>
            </a:r>
          </a:p>
          <a:p>
            <a:pPr marL="0" indent="0">
              <a:buNone/>
            </a:pPr>
            <a:endParaRPr lang="en-GB" dirty="0"/>
          </a:p>
          <a:p>
            <a:pPr marL="0" indent="0">
              <a:buNone/>
            </a:pPr>
            <a:r>
              <a:rPr lang="en-GB" dirty="0"/>
              <a:t>The form can be found on the portal </a:t>
            </a:r>
            <a:r>
              <a:rPr lang="en-GB" dirty="0">
                <a:hlinkClick r:id="rId2"/>
              </a:rPr>
              <a:t>www.wpanto.com</a:t>
            </a:r>
            <a:endParaRPr lang="en-GB" dirty="0"/>
          </a:p>
          <a:p>
            <a:pPr marL="0" indent="0">
              <a:buNone/>
            </a:pPr>
            <a:r>
              <a:rPr lang="en-GB" dirty="0"/>
              <a:t>Hard copies are held by the Directors, Nick and Danielle</a:t>
            </a:r>
          </a:p>
          <a:p>
            <a:pPr marL="0" indent="0">
              <a:buNone/>
            </a:pPr>
            <a:r>
              <a:rPr lang="en-GB" dirty="0"/>
              <a:t>You have been given a hard copy but more can be requested from Michelle Graydon</a:t>
            </a:r>
          </a:p>
          <a:p>
            <a:pPr marL="0" indent="0">
              <a:buNone/>
            </a:pPr>
            <a:r>
              <a:rPr lang="en-GB" dirty="0"/>
              <a:t>Further copies will be available in the kitchen during the run of the show and also be held by the Chaperones</a:t>
            </a:r>
          </a:p>
        </p:txBody>
      </p:sp>
      <p:pic>
        <p:nvPicPr>
          <p:cNvPr id="6" name="Picture 5" descr="A blue and white hat&#10;&#10;Description automatically generated">
            <a:extLst>
              <a:ext uri="{FF2B5EF4-FFF2-40B4-BE49-F238E27FC236}">
                <a16:creationId xmlns:a16="http://schemas.microsoft.com/office/drawing/2014/main" id="{0745F3C8-A3D1-4551-A4B3-E214233C3840}"/>
              </a:ext>
            </a:extLst>
          </p:cNvPr>
          <p:cNvPicPr/>
          <p:nvPr/>
        </p:nvPicPr>
        <p:blipFill>
          <a:blip r:embed="rId3">
            <a:extLst>
              <a:ext uri="{28A0092B-C50C-407E-A947-70E740481C1C}">
                <a14:useLocalDpi xmlns:a14="http://schemas.microsoft.com/office/drawing/2010/main" val="0"/>
              </a:ext>
            </a:extLst>
          </a:blip>
          <a:stretch>
            <a:fillRect/>
          </a:stretch>
        </p:blipFill>
        <p:spPr>
          <a:xfrm>
            <a:off x="262615" y="170179"/>
            <a:ext cx="2027824" cy="1520509"/>
          </a:xfrm>
          <a:prstGeom prst="rect">
            <a:avLst/>
          </a:prstGeom>
        </p:spPr>
      </p:pic>
      <p:pic>
        <p:nvPicPr>
          <p:cNvPr id="7" name="Picture 6" descr="Blue text on a black background&#10;&#10;Description automatically generated">
            <a:extLst>
              <a:ext uri="{FF2B5EF4-FFF2-40B4-BE49-F238E27FC236}">
                <a16:creationId xmlns:a16="http://schemas.microsoft.com/office/drawing/2014/main" id="{D5CA65D2-D533-4350-BB37-F20452E7B162}"/>
              </a:ext>
            </a:extLst>
          </p:cNvPr>
          <p:cNvPicPr/>
          <p:nvPr/>
        </p:nvPicPr>
        <p:blipFill>
          <a:blip r:embed="rId4">
            <a:extLst>
              <a:ext uri="{28A0092B-C50C-407E-A947-70E740481C1C}">
                <a14:useLocalDpi xmlns:a14="http://schemas.microsoft.com/office/drawing/2010/main" val="0"/>
              </a:ext>
            </a:extLst>
          </a:blip>
          <a:stretch>
            <a:fillRect/>
          </a:stretch>
        </p:blipFill>
        <p:spPr>
          <a:xfrm>
            <a:off x="2014307" y="35241"/>
            <a:ext cx="2735246" cy="1790383"/>
          </a:xfrm>
          <a:prstGeom prst="rect">
            <a:avLst/>
          </a:prstGeom>
        </p:spPr>
      </p:pic>
    </p:spTree>
    <p:extLst>
      <p:ext uri="{BB962C8B-B14F-4D97-AF65-F5344CB8AC3E}">
        <p14:creationId xmlns:p14="http://schemas.microsoft.com/office/powerpoint/2010/main" val="40912290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A4FCFD3C-303E-46A6-9EF1-A6EF1A5787A8}"/>
              </a:ext>
            </a:extLst>
          </p:cNvPr>
          <p:cNvSpPr>
            <a:spLocks noGrp="1"/>
          </p:cNvSpPr>
          <p:nvPr>
            <p:ph idx="1"/>
          </p:nvPr>
        </p:nvSpPr>
        <p:spPr>
          <a:xfrm>
            <a:off x="838200" y="1825625"/>
            <a:ext cx="2632969" cy="4351338"/>
          </a:xfrm>
        </p:spPr>
        <p:txBody>
          <a:bodyPr/>
          <a:lstStyle/>
          <a:p>
            <a:pPr marL="0" indent="0">
              <a:buNone/>
            </a:pPr>
            <a:endParaRPr lang="en-GB" dirty="0"/>
          </a:p>
          <a:p>
            <a:pPr marL="0" indent="0">
              <a:buNone/>
            </a:pPr>
            <a:endParaRPr lang="en-GB" dirty="0"/>
          </a:p>
          <a:p>
            <a:pPr marL="0" indent="0">
              <a:buNone/>
            </a:pPr>
            <a:endParaRPr lang="en-GB" dirty="0"/>
          </a:p>
          <a:p>
            <a:pPr marL="0" indent="0">
              <a:buNone/>
            </a:pPr>
            <a:r>
              <a:rPr lang="en-GB" dirty="0"/>
              <a:t>This is what the form looks like</a:t>
            </a:r>
          </a:p>
        </p:txBody>
      </p:sp>
      <p:pic>
        <p:nvPicPr>
          <p:cNvPr id="6" name="Picture 5" descr="A blue and white hat&#10;&#10;Description automatically generated">
            <a:extLst>
              <a:ext uri="{FF2B5EF4-FFF2-40B4-BE49-F238E27FC236}">
                <a16:creationId xmlns:a16="http://schemas.microsoft.com/office/drawing/2014/main" id="{0745F3C8-A3D1-4551-A4B3-E214233C3840}"/>
              </a:ext>
            </a:extLst>
          </p:cNvPr>
          <p:cNvPicPr/>
          <p:nvPr/>
        </p:nvPicPr>
        <p:blipFill>
          <a:blip r:embed="rId2">
            <a:extLst>
              <a:ext uri="{28A0092B-C50C-407E-A947-70E740481C1C}">
                <a14:useLocalDpi xmlns:a14="http://schemas.microsoft.com/office/drawing/2010/main" val="0"/>
              </a:ext>
            </a:extLst>
          </a:blip>
          <a:stretch>
            <a:fillRect/>
          </a:stretch>
        </p:blipFill>
        <p:spPr>
          <a:xfrm>
            <a:off x="262615" y="170179"/>
            <a:ext cx="2027824" cy="1520509"/>
          </a:xfrm>
          <a:prstGeom prst="rect">
            <a:avLst/>
          </a:prstGeom>
        </p:spPr>
      </p:pic>
      <p:pic>
        <p:nvPicPr>
          <p:cNvPr id="7" name="Picture 6" descr="Blue text on a black background&#10;&#10;Description automatically generated">
            <a:extLst>
              <a:ext uri="{FF2B5EF4-FFF2-40B4-BE49-F238E27FC236}">
                <a16:creationId xmlns:a16="http://schemas.microsoft.com/office/drawing/2014/main" id="{D5CA65D2-D533-4350-BB37-F20452E7B162}"/>
              </a:ext>
            </a:extLst>
          </p:cNvPr>
          <p:cNvPicPr/>
          <p:nvPr/>
        </p:nvPicPr>
        <p:blipFill>
          <a:blip r:embed="rId3">
            <a:extLst>
              <a:ext uri="{28A0092B-C50C-407E-A947-70E740481C1C}">
                <a14:useLocalDpi xmlns:a14="http://schemas.microsoft.com/office/drawing/2010/main" val="0"/>
              </a:ext>
            </a:extLst>
          </a:blip>
          <a:stretch>
            <a:fillRect/>
          </a:stretch>
        </p:blipFill>
        <p:spPr>
          <a:xfrm>
            <a:off x="2014307" y="35241"/>
            <a:ext cx="2735246" cy="1790383"/>
          </a:xfrm>
          <a:prstGeom prst="rect">
            <a:avLst/>
          </a:prstGeom>
        </p:spPr>
      </p:pic>
      <p:pic>
        <p:nvPicPr>
          <p:cNvPr id="2" name="Picture 1">
            <a:extLst>
              <a:ext uri="{FF2B5EF4-FFF2-40B4-BE49-F238E27FC236}">
                <a16:creationId xmlns:a16="http://schemas.microsoft.com/office/drawing/2014/main" id="{C03F7B1D-4D61-4531-A771-9A8637AAF538}"/>
              </a:ext>
            </a:extLst>
          </p:cNvPr>
          <p:cNvPicPr>
            <a:picLocks noChangeAspect="1"/>
          </p:cNvPicPr>
          <p:nvPr/>
        </p:nvPicPr>
        <p:blipFill rotWithShape="1">
          <a:blip r:embed="rId4"/>
          <a:srcRect l="22626" t="21975" r="23616" b="11324"/>
          <a:stretch/>
        </p:blipFill>
        <p:spPr>
          <a:xfrm>
            <a:off x="4287915" y="170179"/>
            <a:ext cx="7797552" cy="6452563"/>
          </a:xfrm>
          <a:prstGeom prst="rect">
            <a:avLst/>
          </a:prstGeom>
        </p:spPr>
      </p:pic>
    </p:spTree>
    <p:extLst>
      <p:ext uri="{BB962C8B-B14F-4D97-AF65-F5344CB8AC3E}">
        <p14:creationId xmlns:p14="http://schemas.microsoft.com/office/powerpoint/2010/main" val="40313590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D71C1EE-1B24-42FE-911C-D8727C5461F5}"/>
              </a:ext>
            </a:extLst>
          </p:cNvPr>
          <p:cNvSpPr>
            <a:spLocks noGrp="1"/>
          </p:cNvSpPr>
          <p:nvPr>
            <p:ph type="title"/>
          </p:nvPr>
        </p:nvSpPr>
        <p:spPr>
          <a:xfrm>
            <a:off x="4545366" y="365125"/>
            <a:ext cx="6808433" cy="1325563"/>
          </a:xfrm>
        </p:spPr>
        <p:txBody>
          <a:bodyPr/>
          <a:lstStyle/>
          <a:p>
            <a:endParaRPr lang="en-GB" dirty="0"/>
          </a:p>
        </p:txBody>
      </p:sp>
      <p:sp>
        <p:nvSpPr>
          <p:cNvPr id="5" name="Content Placeholder 4">
            <a:extLst>
              <a:ext uri="{FF2B5EF4-FFF2-40B4-BE49-F238E27FC236}">
                <a16:creationId xmlns:a16="http://schemas.microsoft.com/office/drawing/2014/main" id="{A4FCFD3C-303E-46A6-9EF1-A6EF1A5787A8}"/>
              </a:ext>
            </a:extLst>
          </p:cNvPr>
          <p:cNvSpPr>
            <a:spLocks noGrp="1"/>
          </p:cNvSpPr>
          <p:nvPr>
            <p:ph idx="1"/>
          </p:nvPr>
        </p:nvSpPr>
        <p:spPr/>
        <p:txBody>
          <a:bodyPr/>
          <a:lstStyle/>
          <a:p>
            <a:pPr marL="0" indent="0">
              <a:buNone/>
            </a:pPr>
            <a:endParaRPr lang="en-GB" dirty="0"/>
          </a:p>
          <a:p>
            <a:pPr marL="0" indent="0">
              <a:buNone/>
            </a:pPr>
            <a:r>
              <a:rPr lang="en-GB" dirty="0"/>
              <a:t>If you see, hear or experience anything that makes you feel uncomfortable, please report it to Michelle Graydon using the cause for concern form or speak to her direct if immediate action is required.</a:t>
            </a:r>
          </a:p>
          <a:p>
            <a:pPr marL="0" indent="0">
              <a:buNone/>
            </a:pPr>
            <a:endParaRPr lang="en-GB" dirty="0"/>
          </a:p>
          <a:p>
            <a:pPr marL="0" indent="0">
              <a:buNone/>
            </a:pPr>
            <a:r>
              <a:rPr lang="en-GB" dirty="0"/>
              <a:t>It is not your role to investigate, only to report your concern.</a:t>
            </a:r>
          </a:p>
          <a:p>
            <a:pPr marL="0" indent="0">
              <a:buNone/>
            </a:pPr>
            <a:endParaRPr lang="en-GB" dirty="0"/>
          </a:p>
          <a:p>
            <a:pPr marL="0" indent="0">
              <a:buNone/>
            </a:pPr>
            <a:r>
              <a:rPr lang="en-GB" dirty="0"/>
              <a:t>All concerns will be fully investigated. </a:t>
            </a:r>
          </a:p>
        </p:txBody>
      </p:sp>
      <p:pic>
        <p:nvPicPr>
          <p:cNvPr id="6" name="Picture 5" descr="A blue and white hat&#10;&#10;Description automatically generated">
            <a:extLst>
              <a:ext uri="{FF2B5EF4-FFF2-40B4-BE49-F238E27FC236}">
                <a16:creationId xmlns:a16="http://schemas.microsoft.com/office/drawing/2014/main" id="{0745F3C8-A3D1-4551-A4B3-E214233C3840}"/>
              </a:ext>
            </a:extLst>
          </p:cNvPr>
          <p:cNvPicPr/>
          <p:nvPr/>
        </p:nvPicPr>
        <p:blipFill>
          <a:blip r:embed="rId2">
            <a:extLst>
              <a:ext uri="{28A0092B-C50C-407E-A947-70E740481C1C}">
                <a14:useLocalDpi xmlns:a14="http://schemas.microsoft.com/office/drawing/2010/main" val="0"/>
              </a:ext>
            </a:extLst>
          </a:blip>
          <a:stretch>
            <a:fillRect/>
          </a:stretch>
        </p:blipFill>
        <p:spPr>
          <a:xfrm>
            <a:off x="262615" y="170179"/>
            <a:ext cx="2027824" cy="1520509"/>
          </a:xfrm>
          <a:prstGeom prst="rect">
            <a:avLst/>
          </a:prstGeom>
        </p:spPr>
      </p:pic>
      <p:pic>
        <p:nvPicPr>
          <p:cNvPr id="7" name="Picture 6" descr="Blue text on a black background&#10;&#10;Description automatically generated">
            <a:extLst>
              <a:ext uri="{FF2B5EF4-FFF2-40B4-BE49-F238E27FC236}">
                <a16:creationId xmlns:a16="http://schemas.microsoft.com/office/drawing/2014/main" id="{D5CA65D2-D533-4350-BB37-F20452E7B162}"/>
              </a:ext>
            </a:extLst>
          </p:cNvPr>
          <p:cNvPicPr/>
          <p:nvPr/>
        </p:nvPicPr>
        <p:blipFill>
          <a:blip r:embed="rId3">
            <a:extLst>
              <a:ext uri="{28A0092B-C50C-407E-A947-70E740481C1C}">
                <a14:useLocalDpi xmlns:a14="http://schemas.microsoft.com/office/drawing/2010/main" val="0"/>
              </a:ext>
            </a:extLst>
          </a:blip>
          <a:stretch>
            <a:fillRect/>
          </a:stretch>
        </p:blipFill>
        <p:spPr>
          <a:xfrm>
            <a:off x="2014307" y="35241"/>
            <a:ext cx="2735246" cy="1790383"/>
          </a:xfrm>
          <a:prstGeom prst="rect">
            <a:avLst/>
          </a:prstGeom>
        </p:spPr>
      </p:pic>
    </p:spTree>
    <p:extLst>
      <p:ext uri="{BB962C8B-B14F-4D97-AF65-F5344CB8AC3E}">
        <p14:creationId xmlns:p14="http://schemas.microsoft.com/office/powerpoint/2010/main" val="15286243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D71C1EE-1B24-42FE-911C-D8727C5461F5}"/>
              </a:ext>
            </a:extLst>
          </p:cNvPr>
          <p:cNvSpPr>
            <a:spLocks noGrp="1"/>
          </p:cNvSpPr>
          <p:nvPr>
            <p:ph type="title"/>
          </p:nvPr>
        </p:nvSpPr>
        <p:spPr>
          <a:xfrm>
            <a:off x="4545366" y="365125"/>
            <a:ext cx="6808433" cy="1325563"/>
          </a:xfrm>
        </p:spPr>
        <p:txBody>
          <a:bodyPr/>
          <a:lstStyle/>
          <a:p>
            <a:endParaRPr lang="en-GB" dirty="0"/>
          </a:p>
        </p:txBody>
      </p:sp>
      <p:sp>
        <p:nvSpPr>
          <p:cNvPr id="5" name="Content Placeholder 4">
            <a:extLst>
              <a:ext uri="{FF2B5EF4-FFF2-40B4-BE49-F238E27FC236}">
                <a16:creationId xmlns:a16="http://schemas.microsoft.com/office/drawing/2014/main" id="{A4FCFD3C-303E-46A6-9EF1-A6EF1A5787A8}"/>
              </a:ext>
            </a:extLst>
          </p:cNvPr>
          <p:cNvSpPr>
            <a:spLocks noGrp="1"/>
          </p:cNvSpPr>
          <p:nvPr>
            <p:ph idx="1"/>
          </p:nvPr>
        </p:nvSpPr>
        <p:spPr/>
        <p:txBody>
          <a:bodyPr>
            <a:normAutofit fontScale="92500" lnSpcReduction="20000"/>
          </a:bodyPr>
          <a:lstStyle/>
          <a:p>
            <a:pPr marL="0" indent="0" algn="ctr">
              <a:buNone/>
            </a:pPr>
            <a:r>
              <a:rPr lang="en-GB" sz="4000" dirty="0"/>
              <a:t>What is Safeguarding?</a:t>
            </a:r>
          </a:p>
          <a:p>
            <a:pPr marL="0" indent="0" algn="ctr">
              <a:buNone/>
            </a:pPr>
            <a:r>
              <a:rPr lang="en-GB" dirty="0"/>
              <a:t>Safeguarding means </a:t>
            </a:r>
            <a:r>
              <a:rPr lang="en-GB" b="1" dirty="0"/>
              <a:t>protecting people's health, wellbeing and human rights, and enabling them to live</a:t>
            </a:r>
            <a:r>
              <a:rPr lang="en-GB" dirty="0"/>
              <a:t> free from harm, abuse and neglect</a:t>
            </a:r>
            <a:endParaRPr lang="en-GB" sz="4000" dirty="0"/>
          </a:p>
          <a:p>
            <a:pPr marL="0" indent="0">
              <a:buNone/>
            </a:pPr>
            <a:endParaRPr lang="en-GB" dirty="0"/>
          </a:p>
          <a:p>
            <a:pPr marL="0" indent="0">
              <a:buNone/>
            </a:pPr>
            <a:r>
              <a:rPr lang="en-GB" dirty="0"/>
              <a:t>Safeguarding means:</a:t>
            </a:r>
          </a:p>
          <a:p>
            <a:r>
              <a:rPr lang="en-GB" dirty="0"/>
              <a:t>protecting children from abuse and maltreatment</a:t>
            </a:r>
          </a:p>
          <a:p>
            <a:r>
              <a:rPr lang="en-GB" dirty="0"/>
              <a:t>preventing harm to children’s health or development</a:t>
            </a:r>
          </a:p>
          <a:p>
            <a:r>
              <a:rPr lang="en-GB" dirty="0"/>
              <a:t>ensuring children grow up with the provision of safe and effective care</a:t>
            </a:r>
          </a:p>
          <a:p>
            <a:r>
              <a:rPr lang="en-GB" dirty="0"/>
              <a:t>taking action to enable all children and young people to have the best outcomes.</a:t>
            </a:r>
          </a:p>
          <a:p>
            <a:r>
              <a:rPr lang="en-GB" dirty="0"/>
              <a:t>Protecting vulnerable adults from abuse and maltreatment</a:t>
            </a:r>
          </a:p>
          <a:p>
            <a:pPr marL="0" indent="0" algn="ctr">
              <a:buNone/>
            </a:pPr>
            <a:endParaRPr lang="en-GB" sz="4000" dirty="0"/>
          </a:p>
        </p:txBody>
      </p:sp>
      <p:pic>
        <p:nvPicPr>
          <p:cNvPr id="6" name="Picture 5" descr="A blue and white hat&#10;&#10;Description automatically generated">
            <a:extLst>
              <a:ext uri="{FF2B5EF4-FFF2-40B4-BE49-F238E27FC236}">
                <a16:creationId xmlns:a16="http://schemas.microsoft.com/office/drawing/2014/main" id="{0745F3C8-A3D1-4551-A4B3-E214233C3840}"/>
              </a:ext>
            </a:extLst>
          </p:cNvPr>
          <p:cNvPicPr/>
          <p:nvPr/>
        </p:nvPicPr>
        <p:blipFill>
          <a:blip r:embed="rId2">
            <a:extLst>
              <a:ext uri="{28A0092B-C50C-407E-A947-70E740481C1C}">
                <a14:useLocalDpi xmlns:a14="http://schemas.microsoft.com/office/drawing/2010/main" val="0"/>
              </a:ext>
            </a:extLst>
          </a:blip>
          <a:stretch>
            <a:fillRect/>
          </a:stretch>
        </p:blipFill>
        <p:spPr>
          <a:xfrm>
            <a:off x="262615" y="170179"/>
            <a:ext cx="2027824" cy="1520509"/>
          </a:xfrm>
          <a:prstGeom prst="rect">
            <a:avLst/>
          </a:prstGeom>
        </p:spPr>
      </p:pic>
      <p:pic>
        <p:nvPicPr>
          <p:cNvPr id="7" name="Picture 6" descr="Blue text on a black background&#10;&#10;Description automatically generated">
            <a:extLst>
              <a:ext uri="{FF2B5EF4-FFF2-40B4-BE49-F238E27FC236}">
                <a16:creationId xmlns:a16="http://schemas.microsoft.com/office/drawing/2014/main" id="{D5CA65D2-D533-4350-BB37-F20452E7B162}"/>
              </a:ext>
            </a:extLst>
          </p:cNvPr>
          <p:cNvPicPr/>
          <p:nvPr/>
        </p:nvPicPr>
        <p:blipFill>
          <a:blip r:embed="rId3">
            <a:extLst>
              <a:ext uri="{28A0092B-C50C-407E-A947-70E740481C1C}">
                <a14:useLocalDpi xmlns:a14="http://schemas.microsoft.com/office/drawing/2010/main" val="0"/>
              </a:ext>
            </a:extLst>
          </a:blip>
          <a:stretch>
            <a:fillRect/>
          </a:stretch>
        </p:blipFill>
        <p:spPr>
          <a:xfrm>
            <a:off x="2014307" y="35241"/>
            <a:ext cx="2735246" cy="1790383"/>
          </a:xfrm>
          <a:prstGeom prst="rect">
            <a:avLst/>
          </a:prstGeom>
        </p:spPr>
      </p:pic>
    </p:spTree>
    <p:extLst>
      <p:ext uri="{BB962C8B-B14F-4D97-AF65-F5344CB8AC3E}">
        <p14:creationId xmlns:p14="http://schemas.microsoft.com/office/powerpoint/2010/main" val="7022906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D71C1EE-1B24-42FE-911C-D8727C5461F5}"/>
              </a:ext>
            </a:extLst>
          </p:cNvPr>
          <p:cNvSpPr>
            <a:spLocks noGrp="1"/>
          </p:cNvSpPr>
          <p:nvPr>
            <p:ph type="title"/>
          </p:nvPr>
        </p:nvSpPr>
        <p:spPr>
          <a:xfrm>
            <a:off x="4545366" y="365125"/>
            <a:ext cx="6808433" cy="1325563"/>
          </a:xfrm>
        </p:spPr>
        <p:txBody>
          <a:bodyPr/>
          <a:lstStyle/>
          <a:p>
            <a:endParaRPr lang="en-GB" dirty="0"/>
          </a:p>
        </p:txBody>
      </p:sp>
      <p:sp>
        <p:nvSpPr>
          <p:cNvPr id="5" name="Content Placeholder 4">
            <a:extLst>
              <a:ext uri="{FF2B5EF4-FFF2-40B4-BE49-F238E27FC236}">
                <a16:creationId xmlns:a16="http://schemas.microsoft.com/office/drawing/2014/main" id="{A4FCFD3C-303E-46A6-9EF1-A6EF1A5787A8}"/>
              </a:ext>
            </a:extLst>
          </p:cNvPr>
          <p:cNvSpPr>
            <a:spLocks noGrp="1"/>
          </p:cNvSpPr>
          <p:nvPr>
            <p:ph idx="1"/>
          </p:nvPr>
        </p:nvSpPr>
        <p:spPr/>
        <p:txBody>
          <a:bodyPr/>
          <a:lstStyle/>
          <a:p>
            <a:pPr marL="0" indent="0">
              <a:buNone/>
            </a:pPr>
            <a:endParaRPr lang="en-GB" dirty="0"/>
          </a:p>
          <a:p>
            <a:pPr marL="0" indent="0">
              <a:buNone/>
            </a:pPr>
            <a:r>
              <a:rPr lang="en-GB" dirty="0"/>
              <a:t>Thank you for taking part in this WWPS Safeguarding training.</a:t>
            </a:r>
          </a:p>
          <a:p>
            <a:pPr marL="0" indent="0">
              <a:buNone/>
            </a:pPr>
            <a:endParaRPr lang="en-GB" dirty="0"/>
          </a:p>
          <a:p>
            <a:pPr marL="0" indent="0">
              <a:buNone/>
            </a:pPr>
            <a:r>
              <a:rPr lang="en-GB" dirty="0"/>
              <a:t>Please complete the attached word document to confirm you have read and understood the training.</a:t>
            </a:r>
          </a:p>
        </p:txBody>
      </p:sp>
      <p:pic>
        <p:nvPicPr>
          <p:cNvPr id="6" name="Picture 5" descr="A blue and white hat&#10;&#10;Description automatically generated">
            <a:extLst>
              <a:ext uri="{FF2B5EF4-FFF2-40B4-BE49-F238E27FC236}">
                <a16:creationId xmlns:a16="http://schemas.microsoft.com/office/drawing/2014/main" id="{0745F3C8-A3D1-4551-A4B3-E214233C3840}"/>
              </a:ext>
            </a:extLst>
          </p:cNvPr>
          <p:cNvPicPr/>
          <p:nvPr/>
        </p:nvPicPr>
        <p:blipFill>
          <a:blip r:embed="rId2">
            <a:extLst>
              <a:ext uri="{28A0092B-C50C-407E-A947-70E740481C1C}">
                <a14:useLocalDpi xmlns:a14="http://schemas.microsoft.com/office/drawing/2010/main" val="0"/>
              </a:ext>
            </a:extLst>
          </a:blip>
          <a:stretch>
            <a:fillRect/>
          </a:stretch>
        </p:blipFill>
        <p:spPr>
          <a:xfrm>
            <a:off x="262615" y="170179"/>
            <a:ext cx="2027824" cy="1520509"/>
          </a:xfrm>
          <a:prstGeom prst="rect">
            <a:avLst/>
          </a:prstGeom>
        </p:spPr>
      </p:pic>
      <p:pic>
        <p:nvPicPr>
          <p:cNvPr id="7" name="Picture 6" descr="Blue text on a black background&#10;&#10;Description automatically generated">
            <a:extLst>
              <a:ext uri="{FF2B5EF4-FFF2-40B4-BE49-F238E27FC236}">
                <a16:creationId xmlns:a16="http://schemas.microsoft.com/office/drawing/2014/main" id="{D5CA65D2-D533-4350-BB37-F20452E7B162}"/>
              </a:ext>
            </a:extLst>
          </p:cNvPr>
          <p:cNvPicPr/>
          <p:nvPr/>
        </p:nvPicPr>
        <p:blipFill>
          <a:blip r:embed="rId3">
            <a:extLst>
              <a:ext uri="{28A0092B-C50C-407E-A947-70E740481C1C}">
                <a14:useLocalDpi xmlns:a14="http://schemas.microsoft.com/office/drawing/2010/main" val="0"/>
              </a:ext>
            </a:extLst>
          </a:blip>
          <a:stretch>
            <a:fillRect/>
          </a:stretch>
        </p:blipFill>
        <p:spPr>
          <a:xfrm>
            <a:off x="2014307" y="35241"/>
            <a:ext cx="2735246" cy="1790383"/>
          </a:xfrm>
          <a:prstGeom prst="rect">
            <a:avLst/>
          </a:prstGeom>
        </p:spPr>
      </p:pic>
    </p:spTree>
    <p:extLst>
      <p:ext uri="{BB962C8B-B14F-4D97-AF65-F5344CB8AC3E}">
        <p14:creationId xmlns:p14="http://schemas.microsoft.com/office/powerpoint/2010/main" val="11068000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D71C1EE-1B24-42FE-911C-D8727C5461F5}"/>
              </a:ext>
            </a:extLst>
          </p:cNvPr>
          <p:cNvSpPr>
            <a:spLocks noGrp="1"/>
          </p:cNvSpPr>
          <p:nvPr>
            <p:ph type="title"/>
          </p:nvPr>
        </p:nvSpPr>
        <p:spPr>
          <a:xfrm>
            <a:off x="4545366" y="365125"/>
            <a:ext cx="6808433" cy="1325563"/>
          </a:xfrm>
        </p:spPr>
        <p:txBody>
          <a:bodyPr/>
          <a:lstStyle/>
          <a:p>
            <a:endParaRPr lang="en-GB" dirty="0"/>
          </a:p>
        </p:txBody>
      </p:sp>
      <p:sp>
        <p:nvSpPr>
          <p:cNvPr id="5" name="Content Placeholder 4">
            <a:extLst>
              <a:ext uri="{FF2B5EF4-FFF2-40B4-BE49-F238E27FC236}">
                <a16:creationId xmlns:a16="http://schemas.microsoft.com/office/drawing/2014/main" id="{A4FCFD3C-303E-46A6-9EF1-A6EF1A5787A8}"/>
              </a:ext>
            </a:extLst>
          </p:cNvPr>
          <p:cNvSpPr>
            <a:spLocks noGrp="1"/>
          </p:cNvSpPr>
          <p:nvPr>
            <p:ph idx="1"/>
          </p:nvPr>
        </p:nvSpPr>
        <p:spPr/>
        <p:txBody>
          <a:bodyPr/>
          <a:lstStyle/>
          <a:p>
            <a:pPr marL="0" indent="0">
              <a:buNone/>
            </a:pPr>
            <a:endParaRPr lang="en-GB" dirty="0"/>
          </a:p>
          <a:p>
            <a:pPr marL="0" indent="0" algn="ctr">
              <a:buNone/>
            </a:pPr>
            <a:r>
              <a:rPr lang="en-GB" sz="4000" dirty="0"/>
              <a:t>Who is responsible for Safeguarding at WWPS?</a:t>
            </a:r>
          </a:p>
          <a:p>
            <a:pPr marL="0" indent="0">
              <a:buNone/>
            </a:pPr>
            <a:endParaRPr lang="en-GB" dirty="0"/>
          </a:p>
          <a:p>
            <a:pPr marL="0" indent="0" algn="ctr">
              <a:buNone/>
            </a:pPr>
            <a:r>
              <a:rPr lang="en-GB" sz="4400" b="1" dirty="0">
                <a:solidFill>
                  <a:schemeClr val="accent1"/>
                </a:solidFill>
              </a:rPr>
              <a:t>EVERYONE!</a:t>
            </a:r>
          </a:p>
          <a:p>
            <a:pPr marL="0" indent="0">
              <a:buNone/>
            </a:pPr>
            <a:endParaRPr lang="en-GB" dirty="0"/>
          </a:p>
          <a:p>
            <a:pPr marL="0" indent="0">
              <a:buNone/>
            </a:pPr>
            <a:r>
              <a:rPr lang="en-GB" dirty="0"/>
              <a:t>We all have a responsibility to safeguard our young people, our vulnerable members and each other</a:t>
            </a:r>
          </a:p>
        </p:txBody>
      </p:sp>
      <p:pic>
        <p:nvPicPr>
          <p:cNvPr id="6" name="Picture 5" descr="A blue and white hat&#10;&#10;Description automatically generated">
            <a:extLst>
              <a:ext uri="{FF2B5EF4-FFF2-40B4-BE49-F238E27FC236}">
                <a16:creationId xmlns:a16="http://schemas.microsoft.com/office/drawing/2014/main" id="{0745F3C8-A3D1-4551-A4B3-E214233C3840}"/>
              </a:ext>
            </a:extLst>
          </p:cNvPr>
          <p:cNvPicPr/>
          <p:nvPr/>
        </p:nvPicPr>
        <p:blipFill>
          <a:blip r:embed="rId2">
            <a:extLst>
              <a:ext uri="{28A0092B-C50C-407E-A947-70E740481C1C}">
                <a14:useLocalDpi xmlns:a14="http://schemas.microsoft.com/office/drawing/2010/main" val="0"/>
              </a:ext>
            </a:extLst>
          </a:blip>
          <a:stretch>
            <a:fillRect/>
          </a:stretch>
        </p:blipFill>
        <p:spPr>
          <a:xfrm>
            <a:off x="262615" y="170179"/>
            <a:ext cx="2027824" cy="1520509"/>
          </a:xfrm>
          <a:prstGeom prst="rect">
            <a:avLst/>
          </a:prstGeom>
        </p:spPr>
      </p:pic>
      <p:pic>
        <p:nvPicPr>
          <p:cNvPr id="7" name="Picture 6" descr="Blue text on a black background&#10;&#10;Description automatically generated">
            <a:extLst>
              <a:ext uri="{FF2B5EF4-FFF2-40B4-BE49-F238E27FC236}">
                <a16:creationId xmlns:a16="http://schemas.microsoft.com/office/drawing/2014/main" id="{D5CA65D2-D533-4350-BB37-F20452E7B162}"/>
              </a:ext>
            </a:extLst>
          </p:cNvPr>
          <p:cNvPicPr/>
          <p:nvPr/>
        </p:nvPicPr>
        <p:blipFill>
          <a:blip r:embed="rId3">
            <a:extLst>
              <a:ext uri="{28A0092B-C50C-407E-A947-70E740481C1C}">
                <a14:useLocalDpi xmlns:a14="http://schemas.microsoft.com/office/drawing/2010/main" val="0"/>
              </a:ext>
            </a:extLst>
          </a:blip>
          <a:stretch>
            <a:fillRect/>
          </a:stretch>
        </p:blipFill>
        <p:spPr>
          <a:xfrm>
            <a:off x="2014307" y="35241"/>
            <a:ext cx="2735246" cy="1790383"/>
          </a:xfrm>
          <a:prstGeom prst="rect">
            <a:avLst/>
          </a:prstGeom>
        </p:spPr>
      </p:pic>
    </p:spTree>
    <p:extLst>
      <p:ext uri="{BB962C8B-B14F-4D97-AF65-F5344CB8AC3E}">
        <p14:creationId xmlns:p14="http://schemas.microsoft.com/office/powerpoint/2010/main" val="39869490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D71C1EE-1B24-42FE-911C-D8727C5461F5}"/>
              </a:ext>
            </a:extLst>
          </p:cNvPr>
          <p:cNvSpPr>
            <a:spLocks noGrp="1"/>
          </p:cNvSpPr>
          <p:nvPr>
            <p:ph type="title"/>
          </p:nvPr>
        </p:nvSpPr>
        <p:spPr>
          <a:xfrm>
            <a:off x="4545366" y="365125"/>
            <a:ext cx="6808433" cy="1325563"/>
          </a:xfrm>
        </p:spPr>
        <p:txBody>
          <a:bodyPr/>
          <a:lstStyle/>
          <a:p>
            <a:endParaRPr lang="en-GB" dirty="0"/>
          </a:p>
        </p:txBody>
      </p:sp>
      <p:sp>
        <p:nvSpPr>
          <p:cNvPr id="5" name="Content Placeholder 4">
            <a:extLst>
              <a:ext uri="{FF2B5EF4-FFF2-40B4-BE49-F238E27FC236}">
                <a16:creationId xmlns:a16="http://schemas.microsoft.com/office/drawing/2014/main" id="{A4FCFD3C-303E-46A6-9EF1-A6EF1A5787A8}"/>
              </a:ext>
            </a:extLst>
          </p:cNvPr>
          <p:cNvSpPr>
            <a:spLocks noGrp="1"/>
          </p:cNvSpPr>
          <p:nvPr>
            <p:ph idx="1"/>
          </p:nvPr>
        </p:nvSpPr>
        <p:spPr/>
        <p:txBody>
          <a:bodyPr/>
          <a:lstStyle/>
          <a:p>
            <a:pPr marL="0" indent="0" algn="ctr">
              <a:buNone/>
            </a:pPr>
            <a:r>
              <a:rPr lang="en-GB" sz="4000" dirty="0"/>
              <a:t>Who is the WWPS Safeguarding Officer?</a:t>
            </a:r>
          </a:p>
          <a:p>
            <a:pPr marL="0" indent="0">
              <a:buNone/>
            </a:pPr>
            <a:endParaRPr lang="en-GB" dirty="0"/>
          </a:p>
          <a:p>
            <a:pPr marL="0" indent="0" algn="ctr">
              <a:buNone/>
            </a:pPr>
            <a:r>
              <a:rPr lang="en-GB" sz="4400" b="1" dirty="0">
                <a:solidFill>
                  <a:schemeClr val="accent1"/>
                </a:solidFill>
              </a:rPr>
              <a:t>Michelle Graydon</a:t>
            </a:r>
          </a:p>
          <a:p>
            <a:pPr marL="0" indent="0">
              <a:buNone/>
            </a:pPr>
            <a:endParaRPr lang="en-GB" dirty="0"/>
          </a:p>
          <a:p>
            <a:pPr marL="0" indent="0">
              <a:buNone/>
            </a:pPr>
            <a:r>
              <a:rPr lang="en-GB" dirty="0"/>
              <a:t>Michelle’s role is to ensure the training has been undertaken and recorded, to accept all safeguarding cause for concerns, and investigate where necessary.</a:t>
            </a:r>
          </a:p>
        </p:txBody>
      </p:sp>
      <p:pic>
        <p:nvPicPr>
          <p:cNvPr id="6" name="Picture 5" descr="A blue and white hat&#10;&#10;Description automatically generated">
            <a:extLst>
              <a:ext uri="{FF2B5EF4-FFF2-40B4-BE49-F238E27FC236}">
                <a16:creationId xmlns:a16="http://schemas.microsoft.com/office/drawing/2014/main" id="{0745F3C8-A3D1-4551-A4B3-E214233C3840}"/>
              </a:ext>
            </a:extLst>
          </p:cNvPr>
          <p:cNvPicPr/>
          <p:nvPr/>
        </p:nvPicPr>
        <p:blipFill>
          <a:blip r:embed="rId2">
            <a:extLst>
              <a:ext uri="{28A0092B-C50C-407E-A947-70E740481C1C}">
                <a14:useLocalDpi xmlns:a14="http://schemas.microsoft.com/office/drawing/2010/main" val="0"/>
              </a:ext>
            </a:extLst>
          </a:blip>
          <a:stretch>
            <a:fillRect/>
          </a:stretch>
        </p:blipFill>
        <p:spPr>
          <a:xfrm>
            <a:off x="262615" y="170179"/>
            <a:ext cx="2027824" cy="1520509"/>
          </a:xfrm>
          <a:prstGeom prst="rect">
            <a:avLst/>
          </a:prstGeom>
        </p:spPr>
      </p:pic>
      <p:pic>
        <p:nvPicPr>
          <p:cNvPr id="7" name="Picture 6" descr="Blue text on a black background&#10;&#10;Description automatically generated">
            <a:extLst>
              <a:ext uri="{FF2B5EF4-FFF2-40B4-BE49-F238E27FC236}">
                <a16:creationId xmlns:a16="http://schemas.microsoft.com/office/drawing/2014/main" id="{D5CA65D2-D533-4350-BB37-F20452E7B162}"/>
              </a:ext>
            </a:extLst>
          </p:cNvPr>
          <p:cNvPicPr/>
          <p:nvPr/>
        </p:nvPicPr>
        <p:blipFill>
          <a:blip r:embed="rId3">
            <a:extLst>
              <a:ext uri="{28A0092B-C50C-407E-A947-70E740481C1C}">
                <a14:useLocalDpi xmlns:a14="http://schemas.microsoft.com/office/drawing/2010/main" val="0"/>
              </a:ext>
            </a:extLst>
          </a:blip>
          <a:stretch>
            <a:fillRect/>
          </a:stretch>
        </p:blipFill>
        <p:spPr>
          <a:xfrm>
            <a:off x="2014307" y="35241"/>
            <a:ext cx="2735246" cy="1790383"/>
          </a:xfrm>
          <a:prstGeom prst="rect">
            <a:avLst/>
          </a:prstGeom>
        </p:spPr>
      </p:pic>
    </p:spTree>
    <p:extLst>
      <p:ext uri="{BB962C8B-B14F-4D97-AF65-F5344CB8AC3E}">
        <p14:creationId xmlns:p14="http://schemas.microsoft.com/office/powerpoint/2010/main" val="38394180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D71C1EE-1B24-42FE-911C-D8727C5461F5}"/>
              </a:ext>
            </a:extLst>
          </p:cNvPr>
          <p:cNvSpPr>
            <a:spLocks noGrp="1"/>
          </p:cNvSpPr>
          <p:nvPr>
            <p:ph type="title"/>
          </p:nvPr>
        </p:nvSpPr>
        <p:spPr>
          <a:xfrm>
            <a:off x="4545366" y="365125"/>
            <a:ext cx="6808433" cy="1325563"/>
          </a:xfrm>
        </p:spPr>
        <p:txBody>
          <a:bodyPr/>
          <a:lstStyle/>
          <a:p>
            <a:endParaRPr lang="en-GB" dirty="0"/>
          </a:p>
        </p:txBody>
      </p:sp>
      <p:sp>
        <p:nvSpPr>
          <p:cNvPr id="5" name="Content Placeholder 4">
            <a:extLst>
              <a:ext uri="{FF2B5EF4-FFF2-40B4-BE49-F238E27FC236}">
                <a16:creationId xmlns:a16="http://schemas.microsoft.com/office/drawing/2014/main" id="{A4FCFD3C-303E-46A6-9EF1-A6EF1A5787A8}"/>
              </a:ext>
            </a:extLst>
          </p:cNvPr>
          <p:cNvSpPr>
            <a:spLocks noGrp="1"/>
          </p:cNvSpPr>
          <p:nvPr>
            <p:ph idx="1"/>
          </p:nvPr>
        </p:nvSpPr>
        <p:spPr/>
        <p:txBody>
          <a:bodyPr>
            <a:normAutofit lnSpcReduction="10000"/>
          </a:bodyPr>
          <a:lstStyle/>
          <a:p>
            <a:pPr marL="0" indent="0">
              <a:buNone/>
            </a:pPr>
            <a:r>
              <a:rPr lang="en-GB" sz="4000" dirty="0"/>
              <a:t>Main Categories of Safeguarding</a:t>
            </a:r>
          </a:p>
          <a:p>
            <a:pPr marL="0" indent="0">
              <a:buNone/>
            </a:pPr>
            <a:endParaRPr lang="en-GB" sz="4000" dirty="0"/>
          </a:p>
          <a:p>
            <a:pPr marL="0" indent="0">
              <a:buNone/>
            </a:pPr>
            <a:r>
              <a:rPr lang="en-GB" sz="4000" dirty="0"/>
              <a:t>Neglect</a:t>
            </a:r>
          </a:p>
          <a:p>
            <a:pPr marL="0" indent="0">
              <a:buNone/>
            </a:pPr>
            <a:r>
              <a:rPr lang="en-GB" sz="4000" dirty="0"/>
              <a:t>Physical</a:t>
            </a:r>
          </a:p>
          <a:p>
            <a:pPr marL="0" indent="0">
              <a:buNone/>
            </a:pPr>
            <a:r>
              <a:rPr lang="en-GB" sz="4000" dirty="0"/>
              <a:t>Emotional</a:t>
            </a:r>
          </a:p>
          <a:p>
            <a:pPr marL="0" indent="0">
              <a:buNone/>
            </a:pPr>
            <a:r>
              <a:rPr lang="en-GB" sz="4000" dirty="0"/>
              <a:t>Sexual</a:t>
            </a:r>
          </a:p>
          <a:p>
            <a:pPr marL="0" indent="0">
              <a:buNone/>
            </a:pPr>
            <a:r>
              <a:rPr lang="en-GB" dirty="0"/>
              <a:t> </a:t>
            </a:r>
          </a:p>
        </p:txBody>
      </p:sp>
      <p:pic>
        <p:nvPicPr>
          <p:cNvPr id="6" name="Picture 5" descr="A blue and white hat&#10;&#10;Description automatically generated">
            <a:extLst>
              <a:ext uri="{FF2B5EF4-FFF2-40B4-BE49-F238E27FC236}">
                <a16:creationId xmlns:a16="http://schemas.microsoft.com/office/drawing/2014/main" id="{0745F3C8-A3D1-4551-A4B3-E214233C3840}"/>
              </a:ext>
            </a:extLst>
          </p:cNvPr>
          <p:cNvPicPr/>
          <p:nvPr/>
        </p:nvPicPr>
        <p:blipFill>
          <a:blip r:embed="rId2">
            <a:extLst>
              <a:ext uri="{28A0092B-C50C-407E-A947-70E740481C1C}">
                <a14:useLocalDpi xmlns:a14="http://schemas.microsoft.com/office/drawing/2010/main" val="0"/>
              </a:ext>
            </a:extLst>
          </a:blip>
          <a:stretch>
            <a:fillRect/>
          </a:stretch>
        </p:blipFill>
        <p:spPr>
          <a:xfrm>
            <a:off x="262615" y="170179"/>
            <a:ext cx="2027824" cy="1520509"/>
          </a:xfrm>
          <a:prstGeom prst="rect">
            <a:avLst/>
          </a:prstGeom>
        </p:spPr>
      </p:pic>
      <p:pic>
        <p:nvPicPr>
          <p:cNvPr id="7" name="Picture 6" descr="Blue text on a black background&#10;&#10;Description automatically generated">
            <a:extLst>
              <a:ext uri="{FF2B5EF4-FFF2-40B4-BE49-F238E27FC236}">
                <a16:creationId xmlns:a16="http://schemas.microsoft.com/office/drawing/2014/main" id="{D5CA65D2-D533-4350-BB37-F20452E7B162}"/>
              </a:ext>
            </a:extLst>
          </p:cNvPr>
          <p:cNvPicPr/>
          <p:nvPr/>
        </p:nvPicPr>
        <p:blipFill>
          <a:blip r:embed="rId3">
            <a:extLst>
              <a:ext uri="{28A0092B-C50C-407E-A947-70E740481C1C}">
                <a14:useLocalDpi xmlns:a14="http://schemas.microsoft.com/office/drawing/2010/main" val="0"/>
              </a:ext>
            </a:extLst>
          </a:blip>
          <a:stretch>
            <a:fillRect/>
          </a:stretch>
        </p:blipFill>
        <p:spPr>
          <a:xfrm>
            <a:off x="2014307" y="35241"/>
            <a:ext cx="2735246" cy="1790383"/>
          </a:xfrm>
          <a:prstGeom prst="rect">
            <a:avLst/>
          </a:prstGeom>
        </p:spPr>
      </p:pic>
    </p:spTree>
    <p:extLst>
      <p:ext uri="{BB962C8B-B14F-4D97-AF65-F5344CB8AC3E}">
        <p14:creationId xmlns:p14="http://schemas.microsoft.com/office/powerpoint/2010/main" val="12126360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D71C1EE-1B24-42FE-911C-D8727C5461F5}"/>
              </a:ext>
            </a:extLst>
          </p:cNvPr>
          <p:cNvSpPr>
            <a:spLocks noGrp="1"/>
          </p:cNvSpPr>
          <p:nvPr>
            <p:ph type="title"/>
          </p:nvPr>
        </p:nvSpPr>
        <p:spPr>
          <a:xfrm>
            <a:off x="4545366" y="365125"/>
            <a:ext cx="6808433" cy="1325563"/>
          </a:xfrm>
        </p:spPr>
        <p:txBody>
          <a:bodyPr/>
          <a:lstStyle/>
          <a:p>
            <a:endParaRPr lang="en-GB" dirty="0"/>
          </a:p>
        </p:txBody>
      </p:sp>
      <p:sp>
        <p:nvSpPr>
          <p:cNvPr id="5" name="Content Placeholder 4">
            <a:extLst>
              <a:ext uri="{FF2B5EF4-FFF2-40B4-BE49-F238E27FC236}">
                <a16:creationId xmlns:a16="http://schemas.microsoft.com/office/drawing/2014/main" id="{A4FCFD3C-303E-46A6-9EF1-A6EF1A5787A8}"/>
              </a:ext>
            </a:extLst>
          </p:cNvPr>
          <p:cNvSpPr>
            <a:spLocks noGrp="1"/>
          </p:cNvSpPr>
          <p:nvPr>
            <p:ph idx="1"/>
          </p:nvPr>
        </p:nvSpPr>
        <p:spPr/>
        <p:txBody>
          <a:bodyPr>
            <a:normAutofit/>
          </a:bodyPr>
          <a:lstStyle/>
          <a:p>
            <a:pPr marL="0" indent="0">
              <a:buNone/>
            </a:pPr>
            <a:r>
              <a:rPr lang="en-GB" sz="4000" b="1" dirty="0">
                <a:solidFill>
                  <a:schemeClr val="accent1"/>
                </a:solidFill>
              </a:rPr>
              <a:t>What is Neglect?</a:t>
            </a:r>
          </a:p>
          <a:p>
            <a:pPr marL="0" indent="0">
              <a:buNone/>
            </a:pPr>
            <a:r>
              <a:rPr lang="en-GB" dirty="0"/>
              <a:t>Neglect is the ongoing failure to meet a person's basic needs and the most common form of abuse. A child or vulnerable adult might be left hungry or dirty, or without proper clothing, shelter, supervision or health care. This can put children and young people in danger. And it can also have long term effects on their physical and mental wellbeing.</a:t>
            </a:r>
          </a:p>
          <a:p>
            <a:pPr marL="0" indent="0">
              <a:buNone/>
            </a:pPr>
            <a:endParaRPr lang="en-GB" dirty="0"/>
          </a:p>
          <a:p>
            <a:pPr marL="0" indent="0">
              <a:buNone/>
            </a:pPr>
            <a:r>
              <a:rPr lang="en-GB" dirty="0"/>
              <a:t>Neglect can be a lot of different things, which can make it hard to spot</a:t>
            </a:r>
          </a:p>
        </p:txBody>
      </p:sp>
      <p:pic>
        <p:nvPicPr>
          <p:cNvPr id="6" name="Picture 5" descr="A blue and white hat&#10;&#10;Description automatically generated">
            <a:extLst>
              <a:ext uri="{FF2B5EF4-FFF2-40B4-BE49-F238E27FC236}">
                <a16:creationId xmlns:a16="http://schemas.microsoft.com/office/drawing/2014/main" id="{0745F3C8-A3D1-4551-A4B3-E214233C3840}"/>
              </a:ext>
            </a:extLst>
          </p:cNvPr>
          <p:cNvPicPr/>
          <p:nvPr/>
        </p:nvPicPr>
        <p:blipFill>
          <a:blip r:embed="rId2">
            <a:extLst>
              <a:ext uri="{28A0092B-C50C-407E-A947-70E740481C1C}">
                <a14:useLocalDpi xmlns:a14="http://schemas.microsoft.com/office/drawing/2010/main" val="0"/>
              </a:ext>
            </a:extLst>
          </a:blip>
          <a:stretch>
            <a:fillRect/>
          </a:stretch>
        </p:blipFill>
        <p:spPr>
          <a:xfrm>
            <a:off x="262615" y="170179"/>
            <a:ext cx="2027824" cy="1520509"/>
          </a:xfrm>
          <a:prstGeom prst="rect">
            <a:avLst/>
          </a:prstGeom>
        </p:spPr>
      </p:pic>
      <p:pic>
        <p:nvPicPr>
          <p:cNvPr id="7" name="Picture 6" descr="Blue text on a black background&#10;&#10;Description automatically generated">
            <a:extLst>
              <a:ext uri="{FF2B5EF4-FFF2-40B4-BE49-F238E27FC236}">
                <a16:creationId xmlns:a16="http://schemas.microsoft.com/office/drawing/2014/main" id="{D5CA65D2-D533-4350-BB37-F20452E7B162}"/>
              </a:ext>
            </a:extLst>
          </p:cNvPr>
          <p:cNvPicPr/>
          <p:nvPr/>
        </p:nvPicPr>
        <p:blipFill>
          <a:blip r:embed="rId3">
            <a:extLst>
              <a:ext uri="{28A0092B-C50C-407E-A947-70E740481C1C}">
                <a14:useLocalDpi xmlns:a14="http://schemas.microsoft.com/office/drawing/2010/main" val="0"/>
              </a:ext>
            </a:extLst>
          </a:blip>
          <a:stretch>
            <a:fillRect/>
          </a:stretch>
        </p:blipFill>
        <p:spPr>
          <a:xfrm>
            <a:off x="2014307" y="35241"/>
            <a:ext cx="2735246" cy="1790383"/>
          </a:xfrm>
          <a:prstGeom prst="rect">
            <a:avLst/>
          </a:prstGeom>
        </p:spPr>
      </p:pic>
    </p:spTree>
    <p:extLst>
      <p:ext uri="{BB962C8B-B14F-4D97-AF65-F5344CB8AC3E}">
        <p14:creationId xmlns:p14="http://schemas.microsoft.com/office/powerpoint/2010/main" val="15487364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D71C1EE-1B24-42FE-911C-D8727C5461F5}"/>
              </a:ext>
            </a:extLst>
          </p:cNvPr>
          <p:cNvSpPr>
            <a:spLocks noGrp="1"/>
          </p:cNvSpPr>
          <p:nvPr>
            <p:ph type="title"/>
          </p:nvPr>
        </p:nvSpPr>
        <p:spPr>
          <a:xfrm>
            <a:off x="4545366" y="365125"/>
            <a:ext cx="6808433" cy="1325563"/>
          </a:xfrm>
        </p:spPr>
        <p:txBody>
          <a:bodyPr/>
          <a:lstStyle/>
          <a:p>
            <a:endParaRPr lang="en-GB" dirty="0"/>
          </a:p>
        </p:txBody>
      </p:sp>
      <p:sp>
        <p:nvSpPr>
          <p:cNvPr id="5" name="Content Placeholder 4">
            <a:extLst>
              <a:ext uri="{FF2B5EF4-FFF2-40B4-BE49-F238E27FC236}">
                <a16:creationId xmlns:a16="http://schemas.microsoft.com/office/drawing/2014/main" id="{A4FCFD3C-303E-46A6-9EF1-A6EF1A5787A8}"/>
              </a:ext>
            </a:extLst>
          </p:cNvPr>
          <p:cNvSpPr>
            <a:spLocks noGrp="1"/>
          </p:cNvSpPr>
          <p:nvPr>
            <p:ph idx="1"/>
          </p:nvPr>
        </p:nvSpPr>
        <p:spPr/>
        <p:txBody>
          <a:bodyPr/>
          <a:lstStyle/>
          <a:p>
            <a:pPr marL="0" indent="0">
              <a:buNone/>
            </a:pPr>
            <a:r>
              <a:rPr lang="en-GB" sz="4000" dirty="0"/>
              <a:t>What might this look like at WWPS?</a:t>
            </a:r>
          </a:p>
          <a:p>
            <a:pPr marL="0" indent="0">
              <a:buNone/>
            </a:pPr>
            <a:endParaRPr lang="en-GB" dirty="0"/>
          </a:p>
          <a:p>
            <a:pPr marL="0" indent="0">
              <a:buNone/>
            </a:pPr>
            <a:r>
              <a:rPr lang="en-GB" sz="4000" b="1" dirty="0">
                <a:solidFill>
                  <a:schemeClr val="accent1"/>
                </a:solidFill>
              </a:rPr>
              <a:t>Neglect</a:t>
            </a:r>
          </a:p>
          <a:p>
            <a:pPr marL="0" indent="0">
              <a:buNone/>
            </a:pPr>
            <a:r>
              <a:rPr lang="en-GB" dirty="0"/>
              <a:t>Poor appearance and hygiene</a:t>
            </a:r>
          </a:p>
          <a:p>
            <a:pPr marL="0" indent="0">
              <a:buNone/>
            </a:pPr>
            <a:r>
              <a:rPr lang="en-GB" dirty="0"/>
              <a:t>Health &amp; development problems</a:t>
            </a:r>
          </a:p>
          <a:p>
            <a:pPr marL="0" indent="0">
              <a:buNone/>
            </a:pPr>
            <a:r>
              <a:rPr lang="en-GB" dirty="0"/>
              <a:t>Housing and family issues</a:t>
            </a:r>
          </a:p>
          <a:p>
            <a:pPr marL="0" indent="0">
              <a:buNone/>
            </a:pPr>
            <a:r>
              <a:rPr lang="en-GB" dirty="0"/>
              <a:t>Change of behaviour</a:t>
            </a:r>
          </a:p>
          <a:p>
            <a:pPr marL="0" indent="0">
              <a:buNone/>
            </a:pPr>
            <a:endParaRPr lang="en-GB" dirty="0"/>
          </a:p>
          <a:p>
            <a:pPr marL="0" indent="0">
              <a:buNone/>
            </a:pPr>
            <a:endParaRPr lang="en-GB" dirty="0"/>
          </a:p>
        </p:txBody>
      </p:sp>
      <p:pic>
        <p:nvPicPr>
          <p:cNvPr id="6" name="Picture 5" descr="A blue and white hat&#10;&#10;Description automatically generated">
            <a:extLst>
              <a:ext uri="{FF2B5EF4-FFF2-40B4-BE49-F238E27FC236}">
                <a16:creationId xmlns:a16="http://schemas.microsoft.com/office/drawing/2014/main" id="{0745F3C8-A3D1-4551-A4B3-E214233C3840}"/>
              </a:ext>
            </a:extLst>
          </p:cNvPr>
          <p:cNvPicPr/>
          <p:nvPr/>
        </p:nvPicPr>
        <p:blipFill>
          <a:blip r:embed="rId2">
            <a:extLst>
              <a:ext uri="{28A0092B-C50C-407E-A947-70E740481C1C}">
                <a14:useLocalDpi xmlns:a14="http://schemas.microsoft.com/office/drawing/2010/main" val="0"/>
              </a:ext>
            </a:extLst>
          </a:blip>
          <a:stretch>
            <a:fillRect/>
          </a:stretch>
        </p:blipFill>
        <p:spPr>
          <a:xfrm>
            <a:off x="262615" y="170179"/>
            <a:ext cx="2027824" cy="1520509"/>
          </a:xfrm>
          <a:prstGeom prst="rect">
            <a:avLst/>
          </a:prstGeom>
        </p:spPr>
      </p:pic>
      <p:pic>
        <p:nvPicPr>
          <p:cNvPr id="7" name="Picture 6" descr="Blue text on a black background&#10;&#10;Description automatically generated">
            <a:extLst>
              <a:ext uri="{FF2B5EF4-FFF2-40B4-BE49-F238E27FC236}">
                <a16:creationId xmlns:a16="http://schemas.microsoft.com/office/drawing/2014/main" id="{D5CA65D2-D533-4350-BB37-F20452E7B162}"/>
              </a:ext>
            </a:extLst>
          </p:cNvPr>
          <p:cNvPicPr/>
          <p:nvPr/>
        </p:nvPicPr>
        <p:blipFill>
          <a:blip r:embed="rId3">
            <a:extLst>
              <a:ext uri="{28A0092B-C50C-407E-A947-70E740481C1C}">
                <a14:useLocalDpi xmlns:a14="http://schemas.microsoft.com/office/drawing/2010/main" val="0"/>
              </a:ext>
            </a:extLst>
          </a:blip>
          <a:stretch>
            <a:fillRect/>
          </a:stretch>
        </p:blipFill>
        <p:spPr>
          <a:xfrm>
            <a:off x="2014307" y="35241"/>
            <a:ext cx="2735246" cy="1790383"/>
          </a:xfrm>
          <a:prstGeom prst="rect">
            <a:avLst/>
          </a:prstGeom>
        </p:spPr>
      </p:pic>
    </p:spTree>
    <p:extLst>
      <p:ext uri="{BB962C8B-B14F-4D97-AF65-F5344CB8AC3E}">
        <p14:creationId xmlns:p14="http://schemas.microsoft.com/office/powerpoint/2010/main" val="38481723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D71C1EE-1B24-42FE-911C-D8727C5461F5}"/>
              </a:ext>
            </a:extLst>
          </p:cNvPr>
          <p:cNvSpPr>
            <a:spLocks noGrp="1"/>
          </p:cNvSpPr>
          <p:nvPr>
            <p:ph type="title"/>
          </p:nvPr>
        </p:nvSpPr>
        <p:spPr>
          <a:xfrm>
            <a:off x="4545366" y="365125"/>
            <a:ext cx="6808433" cy="1325563"/>
          </a:xfrm>
        </p:spPr>
        <p:txBody>
          <a:bodyPr/>
          <a:lstStyle/>
          <a:p>
            <a:endParaRPr lang="en-GB" dirty="0"/>
          </a:p>
        </p:txBody>
      </p:sp>
      <p:sp>
        <p:nvSpPr>
          <p:cNvPr id="5" name="Content Placeholder 4">
            <a:extLst>
              <a:ext uri="{FF2B5EF4-FFF2-40B4-BE49-F238E27FC236}">
                <a16:creationId xmlns:a16="http://schemas.microsoft.com/office/drawing/2014/main" id="{A4FCFD3C-303E-46A6-9EF1-A6EF1A5787A8}"/>
              </a:ext>
            </a:extLst>
          </p:cNvPr>
          <p:cNvSpPr>
            <a:spLocks noGrp="1"/>
          </p:cNvSpPr>
          <p:nvPr>
            <p:ph idx="1"/>
          </p:nvPr>
        </p:nvSpPr>
        <p:spPr>
          <a:xfrm>
            <a:off x="612559" y="1825625"/>
            <a:ext cx="10741241" cy="4997134"/>
          </a:xfrm>
        </p:spPr>
        <p:txBody>
          <a:bodyPr>
            <a:normAutofit fontScale="77500" lnSpcReduction="20000"/>
          </a:bodyPr>
          <a:lstStyle/>
          <a:p>
            <a:pPr marL="0" indent="0">
              <a:buNone/>
            </a:pPr>
            <a:r>
              <a:rPr lang="en-GB" sz="5700" dirty="0">
                <a:solidFill>
                  <a:schemeClr val="accent1"/>
                </a:solidFill>
              </a:rPr>
              <a:t>What is Physical Abuse?</a:t>
            </a:r>
          </a:p>
          <a:p>
            <a:pPr marL="0" indent="0">
              <a:buNone/>
            </a:pPr>
            <a:r>
              <a:rPr lang="en-GB" dirty="0"/>
              <a:t>Physical abuse is when someone hurts or harms a child or young person on purpose. It includes:</a:t>
            </a:r>
          </a:p>
          <a:p>
            <a:pPr marL="0" indent="0">
              <a:buNone/>
            </a:pPr>
            <a:r>
              <a:rPr lang="en-GB" dirty="0"/>
              <a:t>hitting with hands or objects</a:t>
            </a:r>
          </a:p>
          <a:p>
            <a:r>
              <a:rPr lang="en-GB" dirty="0"/>
              <a:t>slapping and punching</a:t>
            </a:r>
          </a:p>
          <a:p>
            <a:r>
              <a:rPr lang="en-GB" dirty="0"/>
              <a:t>kicking</a:t>
            </a:r>
          </a:p>
          <a:p>
            <a:r>
              <a:rPr lang="en-GB" dirty="0"/>
              <a:t>shaking</a:t>
            </a:r>
          </a:p>
          <a:p>
            <a:r>
              <a:rPr lang="en-GB" dirty="0"/>
              <a:t>throwing</a:t>
            </a:r>
          </a:p>
          <a:p>
            <a:r>
              <a:rPr lang="en-GB" dirty="0"/>
              <a:t>poisoning</a:t>
            </a:r>
          </a:p>
          <a:p>
            <a:r>
              <a:rPr lang="en-GB" dirty="0"/>
              <a:t>burning and scalding</a:t>
            </a:r>
          </a:p>
          <a:p>
            <a:r>
              <a:rPr lang="en-GB" dirty="0"/>
              <a:t>biting and scratching</a:t>
            </a:r>
          </a:p>
          <a:p>
            <a:r>
              <a:rPr lang="en-GB" dirty="0"/>
              <a:t>breaking bones</a:t>
            </a:r>
          </a:p>
          <a:p>
            <a:r>
              <a:rPr lang="en-GB" dirty="0"/>
              <a:t>drowning</a:t>
            </a:r>
          </a:p>
          <a:p>
            <a:pPr marL="0" indent="0">
              <a:buNone/>
            </a:pPr>
            <a:endParaRPr lang="en-GB" dirty="0"/>
          </a:p>
          <a:p>
            <a:pPr marL="0" indent="0">
              <a:buNone/>
            </a:pPr>
            <a:endParaRPr lang="en-GB" dirty="0"/>
          </a:p>
        </p:txBody>
      </p:sp>
      <p:pic>
        <p:nvPicPr>
          <p:cNvPr id="6" name="Picture 5" descr="A blue and white hat&#10;&#10;Description automatically generated">
            <a:extLst>
              <a:ext uri="{FF2B5EF4-FFF2-40B4-BE49-F238E27FC236}">
                <a16:creationId xmlns:a16="http://schemas.microsoft.com/office/drawing/2014/main" id="{0745F3C8-A3D1-4551-A4B3-E214233C3840}"/>
              </a:ext>
            </a:extLst>
          </p:cNvPr>
          <p:cNvPicPr/>
          <p:nvPr/>
        </p:nvPicPr>
        <p:blipFill>
          <a:blip r:embed="rId2">
            <a:extLst>
              <a:ext uri="{28A0092B-C50C-407E-A947-70E740481C1C}">
                <a14:useLocalDpi xmlns:a14="http://schemas.microsoft.com/office/drawing/2010/main" val="0"/>
              </a:ext>
            </a:extLst>
          </a:blip>
          <a:stretch>
            <a:fillRect/>
          </a:stretch>
        </p:blipFill>
        <p:spPr>
          <a:xfrm>
            <a:off x="262615" y="170179"/>
            <a:ext cx="2027824" cy="1520509"/>
          </a:xfrm>
          <a:prstGeom prst="rect">
            <a:avLst/>
          </a:prstGeom>
        </p:spPr>
      </p:pic>
      <p:pic>
        <p:nvPicPr>
          <p:cNvPr id="7" name="Picture 6" descr="Blue text on a black background&#10;&#10;Description automatically generated">
            <a:extLst>
              <a:ext uri="{FF2B5EF4-FFF2-40B4-BE49-F238E27FC236}">
                <a16:creationId xmlns:a16="http://schemas.microsoft.com/office/drawing/2014/main" id="{D5CA65D2-D533-4350-BB37-F20452E7B162}"/>
              </a:ext>
            </a:extLst>
          </p:cNvPr>
          <p:cNvPicPr/>
          <p:nvPr/>
        </p:nvPicPr>
        <p:blipFill>
          <a:blip r:embed="rId3">
            <a:extLst>
              <a:ext uri="{28A0092B-C50C-407E-A947-70E740481C1C}">
                <a14:useLocalDpi xmlns:a14="http://schemas.microsoft.com/office/drawing/2010/main" val="0"/>
              </a:ext>
            </a:extLst>
          </a:blip>
          <a:stretch>
            <a:fillRect/>
          </a:stretch>
        </p:blipFill>
        <p:spPr>
          <a:xfrm>
            <a:off x="2014307" y="35241"/>
            <a:ext cx="2735246" cy="1790383"/>
          </a:xfrm>
          <a:prstGeom prst="rect">
            <a:avLst/>
          </a:prstGeom>
        </p:spPr>
      </p:pic>
    </p:spTree>
    <p:extLst>
      <p:ext uri="{BB962C8B-B14F-4D97-AF65-F5344CB8AC3E}">
        <p14:creationId xmlns:p14="http://schemas.microsoft.com/office/powerpoint/2010/main" val="23214329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D71C1EE-1B24-42FE-911C-D8727C5461F5}"/>
              </a:ext>
            </a:extLst>
          </p:cNvPr>
          <p:cNvSpPr>
            <a:spLocks noGrp="1"/>
          </p:cNvSpPr>
          <p:nvPr>
            <p:ph type="title"/>
          </p:nvPr>
        </p:nvSpPr>
        <p:spPr>
          <a:xfrm>
            <a:off x="4545366" y="365125"/>
            <a:ext cx="6808433" cy="1325563"/>
          </a:xfrm>
        </p:spPr>
        <p:txBody>
          <a:bodyPr/>
          <a:lstStyle/>
          <a:p>
            <a:endParaRPr lang="en-GB" dirty="0"/>
          </a:p>
        </p:txBody>
      </p:sp>
      <p:sp>
        <p:nvSpPr>
          <p:cNvPr id="5" name="Content Placeholder 4">
            <a:extLst>
              <a:ext uri="{FF2B5EF4-FFF2-40B4-BE49-F238E27FC236}">
                <a16:creationId xmlns:a16="http://schemas.microsoft.com/office/drawing/2014/main" id="{A4FCFD3C-303E-46A6-9EF1-A6EF1A5787A8}"/>
              </a:ext>
            </a:extLst>
          </p:cNvPr>
          <p:cNvSpPr>
            <a:spLocks noGrp="1"/>
          </p:cNvSpPr>
          <p:nvPr>
            <p:ph idx="1"/>
          </p:nvPr>
        </p:nvSpPr>
        <p:spPr/>
        <p:txBody>
          <a:bodyPr>
            <a:normAutofit lnSpcReduction="10000"/>
          </a:bodyPr>
          <a:lstStyle/>
          <a:p>
            <a:pPr marL="0" indent="0">
              <a:buNone/>
            </a:pPr>
            <a:r>
              <a:rPr lang="en-GB" sz="4000" dirty="0"/>
              <a:t>What might this look like at WWPS?</a:t>
            </a:r>
          </a:p>
          <a:p>
            <a:pPr marL="0" indent="0">
              <a:buNone/>
            </a:pPr>
            <a:endParaRPr lang="en-GB" dirty="0"/>
          </a:p>
          <a:p>
            <a:pPr marL="0" indent="0">
              <a:buNone/>
            </a:pPr>
            <a:r>
              <a:rPr lang="en-GB" sz="4000" dirty="0">
                <a:solidFill>
                  <a:schemeClr val="accent1"/>
                </a:solidFill>
              </a:rPr>
              <a:t>Physical Abuse</a:t>
            </a:r>
          </a:p>
          <a:p>
            <a:pPr marL="0" indent="0">
              <a:buNone/>
            </a:pPr>
            <a:r>
              <a:rPr lang="en-GB" dirty="0"/>
              <a:t>bruises</a:t>
            </a:r>
          </a:p>
          <a:p>
            <a:pPr marL="0" indent="0">
              <a:buNone/>
            </a:pPr>
            <a:r>
              <a:rPr lang="en-GB" dirty="0"/>
              <a:t>broken or fractured bones</a:t>
            </a:r>
          </a:p>
          <a:p>
            <a:pPr marL="0" indent="0">
              <a:buNone/>
            </a:pPr>
            <a:r>
              <a:rPr lang="en-GB" dirty="0"/>
              <a:t>burns or scalds</a:t>
            </a:r>
          </a:p>
          <a:p>
            <a:pPr marL="0" indent="0">
              <a:buNone/>
            </a:pPr>
            <a:r>
              <a:rPr lang="en-GB" dirty="0"/>
              <a:t>bite marks</a:t>
            </a:r>
          </a:p>
          <a:p>
            <a:pPr marL="0" indent="0">
              <a:buNone/>
            </a:pPr>
            <a:r>
              <a:rPr lang="en-GB" dirty="0"/>
              <a:t>flinching</a:t>
            </a:r>
          </a:p>
          <a:p>
            <a:pPr marL="0" indent="0">
              <a:buNone/>
            </a:pPr>
            <a:endParaRPr lang="en-GB" sz="4000" dirty="0">
              <a:solidFill>
                <a:schemeClr val="accent1"/>
              </a:solidFill>
            </a:endParaRPr>
          </a:p>
          <a:p>
            <a:pPr marL="0" indent="0">
              <a:buNone/>
            </a:pPr>
            <a:endParaRPr lang="en-GB" dirty="0"/>
          </a:p>
          <a:p>
            <a:pPr marL="0" indent="0">
              <a:buNone/>
            </a:pPr>
            <a:endParaRPr lang="en-GB" dirty="0"/>
          </a:p>
        </p:txBody>
      </p:sp>
      <p:pic>
        <p:nvPicPr>
          <p:cNvPr id="6" name="Picture 5" descr="A blue and white hat&#10;&#10;Description automatically generated">
            <a:extLst>
              <a:ext uri="{FF2B5EF4-FFF2-40B4-BE49-F238E27FC236}">
                <a16:creationId xmlns:a16="http://schemas.microsoft.com/office/drawing/2014/main" id="{0745F3C8-A3D1-4551-A4B3-E214233C3840}"/>
              </a:ext>
            </a:extLst>
          </p:cNvPr>
          <p:cNvPicPr/>
          <p:nvPr/>
        </p:nvPicPr>
        <p:blipFill>
          <a:blip r:embed="rId2">
            <a:extLst>
              <a:ext uri="{28A0092B-C50C-407E-A947-70E740481C1C}">
                <a14:useLocalDpi xmlns:a14="http://schemas.microsoft.com/office/drawing/2010/main" val="0"/>
              </a:ext>
            </a:extLst>
          </a:blip>
          <a:stretch>
            <a:fillRect/>
          </a:stretch>
        </p:blipFill>
        <p:spPr>
          <a:xfrm>
            <a:off x="262615" y="170179"/>
            <a:ext cx="2027824" cy="1520509"/>
          </a:xfrm>
          <a:prstGeom prst="rect">
            <a:avLst/>
          </a:prstGeom>
        </p:spPr>
      </p:pic>
      <p:pic>
        <p:nvPicPr>
          <p:cNvPr id="7" name="Picture 6" descr="Blue text on a black background&#10;&#10;Description automatically generated">
            <a:extLst>
              <a:ext uri="{FF2B5EF4-FFF2-40B4-BE49-F238E27FC236}">
                <a16:creationId xmlns:a16="http://schemas.microsoft.com/office/drawing/2014/main" id="{D5CA65D2-D533-4350-BB37-F20452E7B162}"/>
              </a:ext>
            </a:extLst>
          </p:cNvPr>
          <p:cNvPicPr/>
          <p:nvPr/>
        </p:nvPicPr>
        <p:blipFill>
          <a:blip r:embed="rId3">
            <a:extLst>
              <a:ext uri="{28A0092B-C50C-407E-A947-70E740481C1C}">
                <a14:useLocalDpi xmlns:a14="http://schemas.microsoft.com/office/drawing/2010/main" val="0"/>
              </a:ext>
            </a:extLst>
          </a:blip>
          <a:stretch>
            <a:fillRect/>
          </a:stretch>
        </p:blipFill>
        <p:spPr>
          <a:xfrm>
            <a:off x="2014307" y="35241"/>
            <a:ext cx="2735246" cy="1790383"/>
          </a:xfrm>
          <a:prstGeom prst="rect">
            <a:avLst/>
          </a:prstGeom>
        </p:spPr>
      </p:pic>
    </p:spTree>
    <p:extLst>
      <p:ext uri="{BB962C8B-B14F-4D97-AF65-F5344CB8AC3E}">
        <p14:creationId xmlns:p14="http://schemas.microsoft.com/office/powerpoint/2010/main" val="268225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441</TotalTime>
  <Words>1076</Words>
  <Application>Microsoft Office PowerPoint</Application>
  <PresentationFormat>Widescreen</PresentationFormat>
  <Paragraphs>133</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Mrs M Graydon</dc:creator>
  <cp:lastModifiedBy>Mrs M Graydon</cp:lastModifiedBy>
  <cp:revision>15</cp:revision>
  <dcterms:created xsi:type="dcterms:W3CDTF">2023-10-16T18:02:24Z</dcterms:created>
  <dcterms:modified xsi:type="dcterms:W3CDTF">2023-11-05T19:54:40Z</dcterms:modified>
</cp:coreProperties>
</file>